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7098385-2C4A-449F-AD81-28F6C0910DF1}">
  <a:tblStyle styleId="{47098385-2C4A-449F-AD81-28F6C0910DF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0B472BB-CD0F-481D-ACEF-A247391C502C}"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787c16eea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Good afternoon everyone and welcome to the Nutrition Services presentation on How to Elevate the Pantry Environment.  My name is Tiffany Virgen and this is Nohemi Lopez. We are both health educators with the Nutrition Services Team at the Los Angeles Regional Food Bank.</a:t>
            </a:r>
            <a:endParaRPr/>
          </a:p>
        </p:txBody>
      </p:sp>
      <p:sp>
        <p:nvSpPr>
          <p:cNvPr id="184" name="Google Shape;184;g2787c16eea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e83773e4e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As you can see in these images from Leah’s Pantry, the photograph on the left is highlighting ingredients and specials of the day while suggesting they can be bundled together to make a healthy meal. The image on the right, there is a recipe card for customers to take home and cook a delicious meal for their families. Not only are you creating a welcoming environment, but you’re also promoting healthy foods. </a:t>
            </a:r>
            <a:endParaRPr/>
          </a:p>
        </p:txBody>
      </p:sp>
      <p:sp>
        <p:nvSpPr>
          <p:cNvPr id="259" name="Google Shape;259;g2e83773e4e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eb1558b6a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eb1558b6a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1400"/>
              </a:spcBef>
              <a:spcAft>
                <a:spcPts val="400"/>
              </a:spcAft>
              <a:buClr>
                <a:schemeClr val="dk1"/>
              </a:buClr>
              <a:buSzPts val="1100"/>
              <a:buFont typeface="Arial"/>
              <a:buNone/>
            </a:pPr>
            <a:r>
              <a:rPr lang="en-GB">
                <a:solidFill>
                  <a:schemeClr val="dk1"/>
                </a:solidFill>
              </a:rPr>
              <a:t>In addition, you can use Tasty Tips to display at your distribution and you can find those in the take home packets. (but don't open those now) A tasty tip is a simple message to encourage people to use the pantry items at home. The message can be a common nutrition fact, a culinary tip or a new way to use new ingredients received at your pantry. The Tasty Tips have all been laminated, ready for you to use with a dry erase marker and they are easy to clean. The example shown on the right at Whittier SDA Church was used to let customers know that sweet potato contains Vitamin A and C and that it is good for your eyes!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eeae174e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Now it's time for an activity to help you put Nudging and Bundling into practice. At your table you will find a large envelope (Nohemi shows the envelope). Here is the Activity Scenario: Welcome to the AR Conference Food Distribution! As a Team you have been assigned the task to create fun and creative bundles for your clients to enjoy. Bundling is when you group together products to reduce waste and to give your customer’s ideas about how to cook the food at home. </a:t>
            </a:r>
            <a:endParaRPr sz="1800"/>
          </a:p>
        </p:txBody>
      </p:sp>
      <p:sp>
        <p:nvSpPr>
          <p:cNvPr id="279" name="Google Shape;279;g2eeae174e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ee05e5de4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In your packet you have delicious pantry items. Review the instructions and create as many enticing bundles as you can!</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Step 1: As a team, review the pantry items, instructions and Tasty Tips in your packet </a:t>
            </a:r>
            <a:r>
              <a:rPr lang="en-GB" b="1">
                <a:solidFill>
                  <a:schemeClr val="dk1"/>
                </a:solidFill>
              </a:rPr>
              <a:t>(Nohemi pull out the instructions)</a:t>
            </a:r>
            <a:endParaRPr b="1">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Step 2: Lay out your images on the table (</a:t>
            </a:r>
            <a:r>
              <a:rPr lang="en-GB" b="1">
                <a:solidFill>
                  <a:schemeClr val="dk1"/>
                </a:solidFill>
              </a:rPr>
              <a:t>Nohemi pull out some of the items)</a:t>
            </a:r>
            <a:endParaRPr b="1">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Step 3: Assign 1 person on your team to write your bundles down on Page 2 (</a:t>
            </a:r>
            <a:r>
              <a:rPr lang="en-GB" b="1">
                <a:solidFill>
                  <a:schemeClr val="dk1"/>
                </a:solidFill>
              </a:rPr>
              <a:t>show  Page 2 and pencil)</a:t>
            </a:r>
            <a:endParaRPr b="1">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Step 4: In addition, write 3 Tasty Tips to go along with your bundles </a:t>
            </a:r>
            <a:r>
              <a:rPr lang="en-GB" b="1">
                <a:solidFill>
                  <a:schemeClr val="dk1"/>
                </a:solidFill>
              </a:rPr>
              <a:t>(show Tasty Tips)</a:t>
            </a:r>
            <a:endParaRPr b="1">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Step 5: Your team will have 7 minutes to bundle items together</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Step 6: Get creative with your bundles, spark conversations with your teammates and use your favorite recipes as inspiration</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Step 7: Write all your bundles on the table provided on Page 2 before the time is up</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Step 8: Good luck!</a:t>
            </a:r>
            <a:endParaRPr/>
          </a:p>
        </p:txBody>
      </p:sp>
      <p:sp>
        <p:nvSpPr>
          <p:cNvPr id="287" name="Google Shape;287;g2ee05e5de40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eeae174eb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b="1">
                <a:solidFill>
                  <a:schemeClr val="dk1"/>
                </a:solidFill>
              </a:rPr>
              <a:t>[Display list]</a:t>
            </a:r>
            <a:endParaRPr b="1">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b="1">
                <a:solidFill>
                  <a:schemeClr val="dk1"/>
                </a:solidFill>
              </a:rPr>
              <a:t>[Set timer for 7 minutes] </a:t>
            </a:r>
            <a:endParaRPr b="1">
              <a:solidFill>
                <a:schemeClr val="dk1"/>
              </a:solidFill>
            </a:endParaRPr>
          </a:p>
          <a:p>
            <a:pPr marL="0" lvl="0" indent="457200" algn="l" rtl="0">
              <a:lnSpc>
                <a:spcPct val="115000"/>
              </a:lnSpc>
              <a:spcBef>
                <a:spcPts val="0"/>
              </a:spcBef>
              <a:spcAft>
                <a:spcPts val="0"/>
              </a:spcAft>
              <a:buClr>
                <a:schemeClr val="dk1"/>
              </a:buClr>
              <a:buSzPts val="1100"/>
              <a:buFont typeface="Arial"/>
              <a:buNone/>
            </a:pPr>
            <a:endParaRPr>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en-GB">
                <a:solidFill>
                  <a:schemeClr val="dk1"/>
                </a:solidFill>
              </a:rPr>
              <a:t>We will have some folks walk around in case you all have any questions.</a:t>
            </a:r>
            <a:endParaRPr>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en-GB">
                <a:solidFill>
                  <a:schemeClr val="dk1"/>
                </a:solidFill>
              </a:rPr>
              <a:t>You have 7 minutes on the clock. Get ready, get set, bundle! </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Okay, the seven minutes are up. Can we have 3 tables volunteer to present their bundles and Tasty Tips? </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[Give 8-10 minutes for report back] </a:t>
            </a:r>
            <a:endParaRPr/>
          </a:p>
        </p:txBody>
      </p:sp>
      <p:sp>
        <p:nvSpPr>
          <p:cNvPr id="294" name="Google Shape;294;g2eeae174eb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eeae174ebd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eeae174ebd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You all did a great job! Thank you to those who volunteered. We are going to show you some more examples of bundles we came up with: </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Examples bundling suggestions, if more are needed:</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GB">
                <a:solidFill>
                  <a:schemeClr val="dk1"/>
                </a:solidFill>
              </a:rPr>
              <a:t>Instant Mac n’ Cheese, ground beef, frozen mixed veggies and onions. (Tasty Tip: Add frozen peas and carrots to your Instant Mac n Cheese for more fiber and protein).</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GB">
                <a:solidFill>
                  <a:schemeClr val="dk1"/>
                </a:solidFill>
              </a:rPr>
              <a:t>Expand - sometimes we don't always receive healthy items but here we ways we can make this instant mac and cheese more nutritious.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eeae174ebd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eeae174eb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298450" algn="l" rtl="0">
              <a:lnSpc>
                <a:spcPct val="115000"/>
              </a:lnSpc>
              <a:spcBef>
                <a:spcPts val="0"/>
              </a:spcBef>
              <a:spcAft>
                <a:spcPts val="0"/>
              </a:spcAft>
              <a:buClr>
                <a:schemeClr val="dk1"/>
              </a:buClr>
              <a:buSzPts val="1100"/>
              <a:buChar char="●"/>
            </a:pPr>
            <a:r>
              <a:rPr lang="en-GB">
                <a:solidFill>
                  <a:schemeClr val="dk1"/>
                </a:solidFill>
              </a:rPr>
              <a:t>Rolled oats, milk, dried fruit and apples. (Tasty Tip: We go together for a filling breakfast).</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GB">
                <a:solidFill>
                  <a:schemeClr val="dk1"/>
                </a:solidFill>
              </a:rPr>
              <a:t>Expand - Be creative and expand breakfast, lunch and dinner options. This is an example of a nutritious breakfast.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eeae174ebd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eeae174ebd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298450" algn="l" rtl="0">
              <a:lnSpc>
                <a:spcPct val="115000"/>
              </a:lnSpc>
              <a:spcBef>
                <a:spcPts val="0"/>
              </a:spcBef>
              <a:spcAft>
                <a:spcPts val="0"/>
              </a:spcAft>
              <a:buClr>
                <a:schemeClr val="dk1"/>
              </a:buClr>
              <a:buSzPts val="1100"/>
              <a:buChar char="●"/>
            </a:pPr>
            <a:r>
              <a:rPr lang="en-GB">
                <a:solidFill>
                  <a:schemeClr val="dk1"/>
                </a:solidFill>
              </a:rPr>
              <a:t>Canned beans, canned corn, onions, bell peppers. (Tasty Tip: Just add fresh lime juice and cilantro for a quick salad. </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GB">
                <a:solidFill>
                  <a:schemeClr val="dk1"/>
                </a:solidFill>
              </a:rPr>
              <a:t>Expand - A helpful tip to give to your customers is to rinse your canned foods to reduce the sodium quantity.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787b7df58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787b7df58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The practice of nudging and bundling doesn’t have to be complicated. Use the tasty tips cards in your take home packets to apply these practices at your next distribution. </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b="1">
                <a:solidFill>
                  <a:schemeClr val="dk1"/>
                </a:solidFill>
              </a:rPr>
              <a:t>(Tiffany, please leave to wash your hands) </a:t>
            </a: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e83773e4e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To wrap up this section on Nudging and Bundling we want to give you some best practices to help you successfully execute bundles at your next distribution.</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You will find a copy of this handout (point to screen) to use as a guide for you and your staff to help you apply Best Practices on nudging and bundling at your next distribution. It reiterates the points that were made throughout this presentation all in a helpful one pager!</a:t>
            </a:r>
            <a:endParaRPr/>
          </a:p>
        </p:txBody>
      </p:sp>
      <p:sp>
        <p:nvSpPr>
          <p:cNvPr id="327" name="Google Shape;327;g2e83773e4e9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Before we get started with our presentation, here are a few housekeeping items we want to go over with you all:</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914400" lvl="0" indent="-298450" algn="l" rtl="0">
              <a:lnSpc>
                <a:spcPct val="115000"/>
              </a:lnSpc>
              <a:spcBef>
                <a:spcPts val="0"/>
              </a:spcBef>
              <a:spcAft>
                <a:spcPts val="0"/>
              </a:spcAft>
              <a:buClr>
                <a:schemeClr val="dk1"/>
              </a:buClr>
              <a:buSzPts val="1100"/>
              <a:buAutoNum type="arabicPeriod"/>
            </a:pPr>
            <a:r>
              <a:rPr lang="en-GB">
                <a:solidFill>
                  <a:schemeClr val="dk1"/>
                </a:solidFill>
              </a:rPr>
              <a:t>We will have time for questions at the end of the presentation.</a:t>
            </a:r>
            <a:endParaRPr>
              <a:solidFill>
                <a:schemeClr val="dk1"/>
              </a:solidFill>
            </a:endParaRPr>
          </a:p>
          <a:p>
            <a:pPr marL="1371600" lvl="1" indent="-298450" algn="l" rtl="0">
              <a:lnSpc>
                <a:spcPct val="115000"/>
              </a:lnSpc>
              <a:spcBef>
                <a:spcPts val="0"/>
              </a:spcBef>
              <a:spcAft>
                <a:spcPts val="0"/>
              </a:spcAft>
              <a:buClr>
                <a:schemeClr val="dk1"/>
              </a:buClr>
              <a:buSzPts val="1100"/>
              <a:buAutoNum type="alphaLcPeriod"/>
            </a:pPr>
            <a:r>
              <a:rPr lang="en-GB">
                <a:solidFill>
                  <a:schemeClr val="dk1"/>
                </a:solidFill>
              </a:rPr>
              <a:t>Please save your questions until then</a:t>
            </a:r>
            <a:endParaRPr>
              <a:solidFill>
                <a:schemeClr val="dk1"/>
              </a:solidFill>
            </a:endParaRPr>
          </a:p>
          <a:p>
            <a:pPr marL="1371600" lvl="1" indent="-298450" algn="l" rtl="0">
              <a:lnSpc>
                <a:spcPct val="115000"/>
              </a:lnSpc>
              <a:spcBef>
                <a:spcPts val="0"/>
              </a:spcBef>
              <a:spcAft>
                <a:spcPts val="0"/>
              </a:spcAft>
              <a:buClr>
                <a:schemeClr val="dk1"/>
              </a:buClr>
              <a:buSzPts val="1100"/>
              <a:buAutoNum type="alphaLcPeriod"/>
            </a:pPr>
            <a:r>
              <a:rPr lang="en-GB">
                <a:solidFill>
                  <a:schemeClr val="dk1"/>
                </a:solidFill>
              </a:rPr>
              <a:t>We will also have a survey for you to provide feedback and comments as well </a:t>
            </a:r>
            <a:endParaRPr>
              <a:solidFill>
                <a:schemeClr val="dk1"/>
              </a:solidFill>
            </a:endParaRPr>
          </a:p>
          <a:p>
            <a:pPr marL="914400" lvl="0" indent="-298450" algn="l" rtl="0">
              <a:lnSpc>
                <a:spcPct val="115000"/>
              </a:lnSpc>
              <a:spcBef>
                <a:spcPts val="0"/>
              </a:spcBef>
              <a:spcAft>
                <a:spcPts val="0"/>
              </a:spcAft>
              <a:buClr>
                <a:schemeClr val="dk1"/>
              </a:buClr>
              <a:buSzPts val="1100"/>
              <a:buAutoNum type="arabicPeriod"/>
            </a:pPr>
            <a:r>
              <a:rPr lang="en-GB">
                <a:solidFill>
                  <a:schemeClr val="dk1"/>
                </a:solidFill>
              </a:rPr>
              <a:t>Restroom and exits are located (tbd)</a:t>
            </a:r>
            <a:endParaRPr>
              <a:solidFill>
                <a:schemeClr val="dk1"/>
              </a:solidFill>
            </a:endParaRPr>
          </a:p>
          <a:p>
            <a:pPr marL="1371600" lvl="1" indent="-298450" algn="l" rtl="0">
              <a:lnSpc>
                <a:spcPct val="115000"/>
              </a:lnSpc>
              <a:spcBef>
                <a:spcPts val="0"/>
              </a:spcBef>
              <a:spcAft>
                <a:spcPts val="0"/>
              </a:spcAft>
              <a:buClr>
                <a:schemeClr val="dk1"/>
              </a:buClr>
              <a:buSzPts val="1100"/>
              <a:buAutoNum type="alphaLcPeriod"/>
            </a:pPr>
            <a:r>
              <a:rPr lang="en-GB">
                <a:solidFill>
                  <a:schemeClr val="dk1"/>
                </a:solidFill>
              </a:rPr>
              <a:t>2 finger point or Barbie hands</a:t>
            </a:r>
            <a:endParaRPr>
              <a:solidFill>
                <a:schemeClr val="dk1"/>
              </a:solidFill>
            </a:endParaRPr>
          </a:p>
          <a:p>
            <a:pPr marL="914400" lvl="0" indent="-298450" algn="l" rtl="0">
              <a:lnSpc>
                <a:spcPct val="115000"/>
              </a:lnSpc>
              <a:spcBef>
                <a:spcPts val="0"/>
              </a:spcBef>
              <a:spcAft>
                <a:spcPts val="0"/>
              </a:spcAft>
              <a:buClr>
                <a:schemeClr val="dk1"/>
              </a:buClr>
              <a:buSzPts val="1100"/>
              <a:buAutoNum type="arabicPeriod"/>
            </a:pPr>
            <a:r>
              <a:rPr lang="en-GB">
                <a:solidFill>
                  <a:schemeClr val="dk1"/>
                </a:solidFill>
              </a:rPr>
              <a:t>Activity Overview:</a:t>
            </a:r>
            <a:endParaRPr>
              <a:solidFill>
                <a:schemeClr val="dk1"/>
              </a:solidFill>
            </a:endParaRPr>
          </a:p>
          <a:p>
            <a:pPr marL="1371600" lvl="1" indent="-298450" algn="l" rtl="0">
              <a:lnSpc>
                <a:spcPct val="115000"/>
              </a:lnSpc>
              <a:spcBef>
                <a:spcPts val="0"/>
              </a:spcBef>
              <a:spcAft>
                <a:spcPts val="0"/>
              </a:spcAft>
              <a:buClr>
                <a:schemeClr val="dk1"/>
              </a:buClr>
              <a:buSzPts val="1100"/>
              <a:buAutoNum type="alphaLcPeriod"/>
            </a:pPr>
            <a:r>
              <a:rPr lang="en-GB">
                <a:solidFill>
                  <a:schemeClr val="dk1"/>
                </a:solidFill>
              </a:rPr>
              <a:t>We will be providing you all with materials to conduct fun activities</a:t>
            </a:r>
            <a:endParaRPr>
              <a:solidFill>
                <a:schemeClr val="dk1"/>
              </a:solidFill>
            </a:endParaRPr>
          </a:p>
          <a:p>
            <a:pPr marL="1828800" lvl="2" indent="-298450" algn="l" rtl="0">
              <a:lnSpc>
                <a:spcPct val="115000"/>
              </a:lnSpc>
              <a:spcBef>
                <a:spcPts val="0"/>
              </a:spcBef>
              <a:spcAft>
                <a:spcPts val="0"/>
              </a:spcAft>
              <a:buClr>
                <a:schemeClr val="dk1"/>
              </a:buClr>
              <a:buSzPts val="1100"/>
              <a:buAutoNum type="romanLcPeriod"/>
            </a:pPr>
            <a:r>
              <a:rPr lang="en-GB">
                <a:solidFill>
                  <a:schemeClr val="dk1"/>
                </a:solidFill>
              </a:rPr>
              <a:t>At each of your tables there are two manila envelopes (1 person lifts up to display). Each envelope contains items and instructions.</a:t>
            </a:r>
            <a:endParaRPr>
              <a:solidFill>
                <a:schemeClr val="dk1"/>
              </a:solidFill>
            </a:endParaRPr>
          </a:p>
          <a:p>
            <a:pPr marL="1828800" lvl="2" indent="-298450" algn="l" rtl="0">
              <a:lnSpc>
                <a:spcPct val="115000"/>
              </a:lnSpc>
              <a:spcBef>
                <a:spcPts val="0"/>
              </a:spcBef>
              <a:spcAft>
                <a:spcPts val="0"/>
              </a:spcAft>
              <a:buClr>
                <a:schemeClr val="dk1"/>
              </a:buClr>
              <a:buSzPts val="1100"/>
              <a:buAutoNum type="romanLcPeriod"/>
            </a:pPr>
            <a:r>
              <a:rPr lang="en-GB">
                <a:solidFill>
                  <a:schemeClr val="dk1"/>
                </a:solidFill>
              </a:rPr>
              <a:t>Please do not open until we tell you to.</a:t>
            </a:r>
            <a:endParaRPr>
              <a:solidFill>
                <a:schemeClr val="dk1"/>
              </a:solidFill>
            </a:endParaRPr>
          </a:p>
          <a:p>
            <a:pPr marL="1828800" lvl="2" indent="-298450" algn="l" rtl="0">
              <a:lnSpc>
                <a:spcPct val="115000"/>
              </a:lnSpc>
              <a:spcBef>
                <a:spcPts val="0"/>
              </a:spcBef>
              <a:spcAft>
                <a:spcPts val="0"/>
              </a:spcAft>
              <a:buClr>
                <a:schemeClr val="dk1"/>
              </a:buClr>
              <a:buSzPts val="1100"/>
              <a:buAutoNum type="romanLcPeriod"/>
            </a:pPr>
            <a:r>
              <a:rPr lang="en-GB">
                <a:solidFill>
                  <a:schemeClr val="dk1"/>
                </a:solidFill>
              </a:rPr>
              <a:t>Afterward please put the materials back in the folder</a:t>
            </a:r>
            <a:endParaRPr>
              <a:solidFill>
                <a:schemeClr val="dk1"/>
              </a:solidFill>
            </a:endParaRPr>
          </a:p>
          <a:p>
            <a:pPr marL="1371600" lvl="1" indent="-298450" algn="l" rtl="0">
              <a:lnSpc>
                <a:spcPct val="115000"/>
              </a:lnSpc>
              <a:spcBef>
                <a:spcPts val="0"/>
              </a:spcBef>
              <a:spcAft>
                <a:spcPts val="0"/>
              </a:spcAft>
              <a:buClr>
                <a:schemeClr val="dk1"/>
              </a:buClr>
              <a:buSzPts val="1100"/>
              <a:buAutoNum type="alphaLcPeriod"/>
            </a:pPr>
            <a:r>
              <a:rPr lang="en-GB">
                <a:solidFill>
                  <a:schemeClr val="dk1"/>
                </a:solidFill>
              </a:rPr>
              <a:t>We will conduct a food demo. </a:t>
            </a:r>
            <a:endParaRPr>
              <a:solidFill>
                <a:schemeClr val="dk1"/>
              </a:solidFill>
            </a:endParaRPr>
          </a:p>
          <a:p>
            <a:pPr marL="1828800" lvl="2" indent="-298450" algn="l" rtl="0">
              <a:lnSpc>
                <a:spcPct val="115000"/>
              </a:lnSpc>
              <a:spcBef>
                <a:spcPts val="0"/>
              </a:spcBef>
              <a:spcAft>
                <a:spcPts val="0"/>
              </a:spcAft>
              <a:buClr>
                <a:schemeClr val="dk1"/>
              </a:buClr>
              <a:buSzPts val="1100"/>
              <a:buAutoNum type="romanLcPeriod"/>
            </a:pPr>
            <a:r>
              <a:rPr lang="en-GB">
                <a:solidFill>
                  <a:schemeClr val="dk1"/>
                </a:solidFill>
              </a:rPr>
              <a:t>We will have infused water for you to enjoy at the end of the demonstration</a:t>
            </a:r>
            <a:endParaRPr>
              <a:solidFill>
                <a:schemeClr val="dk1"/>
              </a:solidFill>
            </a:endParaRPr>
          </a:p>
          <a:p>
            <a:pPr marL="914400" lvl="0" indent="-298450" algn="l" rtl="0">
              <a:lnSpc>
                <a:spcPct val="115000"/>
              </a:lnSpc>
              <a:spcBef>
                <a:spcPts val="0"/>
              </a:spcBef>
              <a:spcAft>
                <a:spcPts val="0"/>
              </a:spcAft>
              <a:buClr>
                <a:schemeClr val="dk1"/>
              </a:buClr>
              <a:buSzPts val="1100"/>
              <a:buAutoNum type="arabicPeriod"/>
            </a:pPr>
            <a:r>
              <a:rPr lang="en-GB">
                <a:solidFill>
                  <a:schemeClr val="dk1"/>
                </a:solidFill>
              </a:rPr>
              <a:t>Take Home Packets:</a:t>
            </a:r>
            <a:endParaRPr>
              <a:solidFill>
                <a:schemeClr val="dk1"/>
              </a:solidFill>
            </a:endParaRPr>
          </a:p>
          <a:p>
            <a:pPr marL="1371600" lvl="1" indent="-298450" algn="l" rtl="0">
              <a:lnSpc>
                <a:spcPct val="115000"/>
              </a:lnSpc>
              <a:spcBef>
                <a:spcPts val="0"/>
              </a:spcBef>
              <a:spcAft>
                <a:spcPts val="0"/>
              </a:spcAft>
              <a:buClr>
                <a:schemeClr val="dk1"/>
              </a:buClr>
              <a:buSzPts val="1100"/>
              <a:buAutoNum type="alphaLcPeriod"/>
            </a:pPr>
            <a:r>
              <a:rPr lang="en-GB">
                <a:solidFill>
                  <a:schemeClr val="dk1"/>
                </a:solidFill>
              </a:rPr>
              <a:t>We have fun packets (lift up the incentive packet) for you all to take home and apply what you learned here today at your pantry!</a:t>
            </a:r>
            <a:endParaRPr>
              <a:solidFill>
                <a:schemeClr val="dk1"/>
              </a:solidFill>
            </a:endParaRPr>
          </a:p>
          <a:p>
            <a:pPr marL="1828800" lvl="2" indent="-298450" algn="l" rtl="0">
              <a:lnSpc>
                <a:spcPct val="115000"/>
              </a:lnSpc>
              <a:spcBef>
                <a:spcPts val="0"/>
              </a:spcBef>
              <a:spcAft>
                <a:spcPts val="0"/>
              </a:spcAft>
              <a:buClr>
                <a:schemeClr val="dk1"/>
              </a:buClr>
              <a:buSzPts val="1100"/>
              <a:buAutoNum type="romanLcPeriod"/>
            </a:pPr>
            <a:r>
              <a:rPr lang="en-GB">
                <a:solidFill>
                  <a:schemeClr val="dk1"/>
                </a:solidFill>
              </a:rPr>
              <a:t>Please do not open the packets until the end of the presentation</a:t>
            </a:r>
            <a:endParaRPr>
              <a:solidFill>
                <a:schemeClr val="dk1"/>
              </a:solidFill>
            </a:endParaRPr>
          </a:p>
          <a:p>
            <a:pPr marL="1828800" lvl="2" indent="-298450" algn="l" rtl="0">
              <a:lnSpc>
                <a:spcPct val="115000"/>
              </a:lnSpc>
              <a:spcBef>
                <a:spcPts val="0"/>
              </a:spcBef>
              <a:spcAft>
                <a:spcPts val="0"/>
              </a:spcAft>
              <a:buClr>
                <a:schemeClr val="dk1"/>
              </a:buClr>
              <a:buSzPts val="1100"/>
              <a:buAutoNum type="romanLcPeriod"/>
            </a:pPr>
            <a:r>
              <a:rPr lang="en-GB">
                <a:solidFill>
                  <a:schemeClr val="dk1"/>
                </a:solidFill>
              </a:rPr>
              <a:t>We will go over all the materials in your packet throughout the presentation </a:t>
            </a:r>
            <a:endParaRPr/>
          </a:p>
        </p:txBody>
      </p:sp>
      <p:sp>
        <p:nvSpPr>
          <p:cNvPr id="193" name="Google Shape;19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e83773e4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115000"/>
              </a:lnSpc>
              <a:spcBef>
                <a:spcPts val="0"/>
              </a:spcBef>
              <a:spcAft>
                <a:spcPts val="0"/>
              </a:spcAft>
              <a:buClr>
                <a:schemeClr val="dk1"/>
              </a:buClr>
              <a:buSzPts val="1100"/>
              <a:buFont typeface="Arial"/>
              <a:buNone/>
            </a:pPr>
            <a:r>
              <a:rPr lang="en-GB">
                <a:solidFill>
                  <a:schemeClr val="dk1"/>
                </a:solidFill>
              </a:rPr>
              <a:t>Now let’s talk about Nutrition Education.</a:t>
            </a:r>
            <a:endParaRPr strike="sngStrike">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There are two accessible ways of incorporating Nutrition Education at your pantry, which are informal NE, and Food Demonstrations. The easiest type to implement is Informal NE. You can put up healthy colorful posters (like we have displayed around the room) or you can even display recipe cards for customers to take home. Recipe cards and nutritional facts regarding food given out at your pantry can be found through websites like Eatfresh.org, Myplate.gov and foodhero.org. </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The second type of Nutrition Education is Food Demonstrations. A food demonstration is showing a recipe or cooking skill to your customers. It can be as simple as highlighting a single ingredient to give out during your distribution or it can be creating an infused water from scratch using pantry items. We will be conducting an infused water demonstration to show another way to elevate the pantry experience.</a:t>
            </a:r>
            <a:endParaRPr/>
          </a:p>
        </p:txBody>
      </p:sp>
      <p:sp>
        <p:nvSpPr>
          <p:cNvPr id="334" name="Google Shape;334;g2e83773e4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74e1d7f8b3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For this activity, we are going to conduct an infused water demonstartion also known as Rethink Your Drink food demo based on two different common pantry items received at distributions. Frozen Strawberries and Cucumbers.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Rethink Your drink is one of the simplest food demos to implement at your pantry. All you need is a pitcher, water and your favorite fruit, vegetable and/or herbs. You can make a recipe based on the produce received in the distribution and highlight them in an easy recipe. Rethink Your Drinks are great because you can choose a variety of flavor combinations and teach the valuable nutrition lesson of choosing water over sugary drinks. </a:t>
            </a:r>
            <a:endParaRPr/>
          </a:p>
        </p:txBody>
      </p:sp>
      <p:sp>
        <p:nvSpPr>
          <p:cNvPr id="344" name="Google Shape;344;g274e1d7f8b3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I will go over Activity 2 and all the Steps to conduct a successful Rethink Your Drink while Tiffany conducts the demonstration. We take food safety at the Food Bank very seriously. Food Safety is the practice of handling, preparing, and storing food to reduce risk of foodborne illnesses. We </a:t>
            </a:r>
            <a:r>
              <a:rPr lang="en-GB" b="1">
                <a:solidFill>
                  <a:schemeClr val="dk1"/>
                </a:solidFill>
              </a:rPr>
              <a:t>highly recommend</a:t>
            </a:r>
            <a:r>
              <a:rPr lang="en-GB">
                <a:solidFill>
                  <a:schemeClr val="dk1"/>
                </a:solidFill>
              </a:rPr>
              <a:t> all who want to implement food demos to practice proper food safety protocols and to become ServSafe certified. Tiffany left after her portion of the presentation to practice proper food safety protocols. She washed her hands for 20 seconds with warm soapy water. She will then sanitize her hands and put on single use food safe gloves. Hand sanitizer does not replace hand washing. On the screen and in your take home packets you will find this infographic (point to screen) that goes over 10 tips for proper Food Safety handling. The infographic was gathered based on information from the USDA, ServSafe and FoodSafety.gov.</a:t>
            </a:r>
            <a:endParaRPr/>
          </a:p>
        </p:txBody>
      </p:sp>
      <p:sp>
        <p:nvSpPr>
          <p:cNvPr id="353" name="Google Shape;35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79d74ae58a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Now it's time for Activity 2. At your table you will find a second large envelope (Nohemi shows the envelope). Here is the Activity 2 Scenario: </a:t>
            </a:r>
            <a:r>
              <a:rPr lang="en-GB" b="1">
                <a:solidFill>
                  <a:schemeClr val="dk1"/>
                </a:solidFill>
              </a:rPr>
              <a:t>It is a hot day at the AR Conference Food Distribution. We want to make sure that our customers and neighbors stay cool and can enjoy a refreshing beverage. Our Health Educator Tiffany is going to conduct a Rethink Your Drink Demonstration for you all to observe and enjoy. </a:t>
            </a:r>
            <a:endParaRPr sz="1800"/>
          </a:p>
        </p:txBody>
      </p:sp>
      <p:sp>
        <p:nvSpPr>
          <p:cNvPr id="360" name="Google Shape;360;g279d74ae58a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79d74ae58a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In your packets is a laminated recipe card. Review the instructions and recipe card. Enjoy the Rethink Your Drink Demonstration!</a:t>
            </a:r>
            <a:endParaRPr/>
          </a:p>
        </p:txBody>
      </p:sp>
      <p:sp>
        <p:nvSpPr>
          <p:cNvPr id="368" name="Google Shape;368;g279d74ae58a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ef36b5de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ef36b5de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Now we can start the food demo:</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GB">
                <a:solidFill>
                  <a:schemeClr val="dk1"/>
                </a:solidFill>
              </a:rPr>
              <a:t>There is a laminated copy of the recipe we will be making today on your table, please return the recipe card into the packet once we are done with the demo</a:t>
            </a:r>
            <a:endParaRPr>
              <a:solidFill>
                <a:schemeClr val="dk1"/>
              </a:solidFill>
            </a:endParaRPr>
          </a:p>
          <a:p>
            <a:pPr marL="914400" lvl="0" indent="-298450" algn="l" rtl="0">
              <a:lnSpc>
                <a:spcPct val="115000"/>
              </a:lnSpc>
              <a:spcBef>
                <a:spcPts val="0"/>
              </a:spcBef>
              <a:spcAft>
                <a:spcPts val="0"/>
              </a:spcAft>
              <a:buClr>
                <a:schemeClr val="dk1"/>
              </a:buClr>
              <a:buSzPts val="1100"/>
              <a:buChar char="●"/>
            </a:pPr>
            <a:r>
              <a:rPr lang="en-GB">
                <a:solidFill>
                  <a:schemeClr val="dk1"/>
                </a:solidFill>
              </a:rPr>
              <a:t>Step 1: Review the recipe , go over the ingredients with your customers and make sure your work station is clean</a:t>
            </a:r>
            <a:endParaRPr>
              <a:solidFill>
                <a:schemeClr val="dk1"/>
              </a:solidFill>
            </a:endParaRPr>
          </a:p>
          <a:p>
            <a:pPr marL="1371600" lvl="1" indent="-298450" algn="l" rtl="0">
              <a:lnSpc>
                <a:spcPct val="115000"/>
              </a:lnSpc>
              <a:spcBef>
                <a:spcPts val="0"/>
              </a:spcBef>
              <a:spcAft>
                <a:spcPts val="0"/>
              </a:spcAft>
              <a:buClr>
                <a:schemeClr val="dk1"/>
              </a:buClr>
              <a:buSzPts val="1100"/>
              <a:buChar char="○"/>
            </a:pPr>
            <a:r>
              <a:rPr lang="en-GB">
                <a:solidFill>
                  <a:schemeClr val="dk1"/>
                </a:solidFill>
              </a:rPr>
              <a:t>This recipe contains cucumbers and frozen strawberries</a:t>
            </a:r>
            <a:endParaRPr>
              <a:solidFill>
                <a:schemeClr val="dk1"/>
              </a:solidFill>
            </a:endParaRPr>
          </a:p>
          <a:p>
            <a:pPr marL="1371600" lvl="1" indent="-298450" algn="l" rtl="0">
              <a:lnSpc>
                <a:spcPct val="115000"/>
              </a:lnSpc>
              <a:spcBef>
                <a:spcPts val="0"/>
              </a:spcBef>
              <a:spcAft>
                <a:spcPts val="0"/>
              </a:spcAft>
              <a:buClr>
                <a:schemeClr val="dk1"/>
              </a:buClr>
              <a:buSzPts val="1100"/>
              <a:buChar char="○"/>
            </a:pPr>
            <a:r>
              <a:rPr lang="en-GB">
                <a:solidFill>
                  <a:schemeClr val="dk1"/>
                </a:solidFill>
              </a:rPr>
              <a:t>We keep each ingredient in separate containers during our preparation to avoid cross contamination</a:t>
            </a:r>
            <a:endParaRPr>
              <a:solidFill>
                <a:schemeClr val="dk1"/>
              </a:solidFill>
            </a:endParaRPr>
          </a:p>
          <a:p>
            <a:pPr marL="1371600" lvl="1" indent="-298450" algn="l" rtl="0">
              <a:lnSpc>
                <a:spcPct val="115000"/>
              </a:lnSpc>
              <a:spcBef>
                <a:spcPts val="0"/>
              </a:spcBef>
              <a:spcAft>
                <a:spcPts val="0"/>
              </a:spcAft>
              <a:buClr>
                <a:schemeClr val="dk1"/>
              </a:buClr>
              <a:buSzPts val="1100"/>
              <a:buChar char="○"/>
            </a:pPr>
            <a:r>
              <a:rPr lang="en-GB">
                <a:solidFill>
                  <a:schemeClr val="dk1"/>
                </a:solidFill>
              </a:rPr>
              <a:t>If you are allergic to either ingredient we recommend for you to not try the sample we will provide at the end of the activity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ef36b5ded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ef36b5ded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298450" algn="l" rtl="0">
              <a:lnSpc>
                <a:spcPct val="115000"/>
              </a:lnSpc>
              <a:spcBef>
                <a:spcPts val="0"/>
              </a:spcBef>
              <a:spcAft>
                <a:spcPts val="0"/>
              </a:spcAft>
              <a:buClr>
                <a:schemeClr val="dk1"/>
              </a:buClr>
              <a:buSzPts val="1100"/>
              <a:buChar char="●"/>
            </a:pPr>
            <a:r>
              <a:rPr lang="en-GB">
                <a:solidFill>
                  <a:schemeClr val="dk1"/>
                </a:solidFill>
              </a:rPr>
              <a:t>Step 2: Have a clean pitcher and water</a:t>
            </a:r>
            <a:endParaRPr>
              <a:solidFill>
                <a:schemeClr val="dk1"/>
              </a:solidFill>
            </a:endParaRPr>
          </a:p>
          <a:p>
            <a:pPr marL="1371600" lvl="1" indent="-298450" algn="l" rtl="0">
              <a:lnSpc>
                <a:spcPct val="115000"/>
              </a:lnSpc>
              <a:spcBef>
                <a:spcPts val="0"/>
              </a:spcBef>
              <a:spcAft>
                <a:spcPts val="0"/>
              </a:spcAft>
              <a:buClr>
                <a:schemeClr val="dk1"/>
              </a:buClr>
              <a:buSzPts val="1100"/>
              <a:buChar char="○"/>
            </a:pPr>
            <a:r>
              <a:rPr lang="en-GB">
                <a:solidFill>
                  <a:schemeClr val="dk1"/>
                </a:solidFill>
              </a:rPr>
              <a:t>Tiffany is highlighting the importance of having a clean work station as you are preparing your food demonstration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ef36b5ded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ef36b5ded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298450" algn="l" rtl="0">
              <a:lnSpc>
                <a:spcPct val="115000"/>
              </a:lnSpc>
              <a:spcBef>
                <a:spcPts val="0"/>
              </a:spcBef>
              <a:spcAft>
                <a:spcPts val="0"/>
              </a:spcAft>
              <a:buClr>
                <a:schemeClr val="dk1"/>
              </a:buClr>
              <a:buSzPts val="1100"/>
              <a:buChar char="●"/>
            </a:pPr>
            <a:r>
              <a:rPr lang="en-GB">
                <a:solidFill>
                  <a:schemeClr val="dk1"/>
                </a:solidFill>
              </a:rPr>
              <a:t>Step 3: Add your cucumbers and frozen strawberries</a:t>
            </a:r>
            <a:endParaRPr>
              <a:solidFill>
                <a:schemeClr val="dk1"/>
              </a:solidFill>
            </a:endParaRPr>
          </a:p>
          <a:p>
            <a:pPr marL="1371600" lvl="1" indent="-298450" algn="l" rtl="0">
              <a:lnSpc>
                <a:spcPct val="115000"/>
              </a:lnSpc>
              <a:spcBef>
                <a:spcPts val="0"/>
              </a:spcBef>
              <a:spcAft>
                <a:spcPts val="0"/>
              </a:spcAft>
              <a:buClr>
                <a:schemeClr val="dk1"/>
              </a:buClr>
              <a:buSzPts val="1100"/>
              <a:buChar char="○"/>
            </a:pPr>
            <a:r>
              <a:rPr lang="en-GB">
                <a:solidFill>
                  <a:schemeClr val="dk1"/>
                </a:solidFill>
              </a:rPr>
              <a:t>During a Rethink Your Drink demonstration you can provide nutrition facts as you are making your delicious water</a:t>
            </a:r>
            <a:endParaRPr>
              <a:solidFill>
                <a:schemeClr val="dk1"/>
              </a:solidFill>
            </a:endParaRPr>
          </a:p>
          <a:p>
            <a:pPr marL="1371600" lvl="1" indent="-298450" algn="l" rtl="0">
              <a:lnSpc>
                <a:spcPct val="115000"/>
              </a:lnSpc>
              <a:spcBef>
                <a:spcPts val="0"/>
              </a:spcBef>
              <a:spcAft>
                <a:spcPts val="0"/>
              </a:spcAft>
              <a:buClr>
                <a:schemeClr val="dk1"/>
              </a:buClr>
              <a:buSzPts val="1100"/>
              <a:buChar char="○"/>
            </a:pPr>
            <a:r>
              <a:rPr lang="en-GB">
                <a:solidFill>
                  <a:schemeClr val="dk1"/>
                </a:solidFill>
              </a:rPr>
              <a:t>For example talk up the frozen strawberries your customers will get at the distribution </a:t>
            </a:r>
            <a:endParaRPr>
              <a:solidFill>
                <a:schemeClr val="dk1"/>
              </a:solidFill>
            </a:endParaRPr>
          </a:p>
          <a:p>
            <a:pPr marL="1828800" lvl="2" indent="-298450" algn="l" rtl="0">
              <a:lnSpc>
                <a:spcPct val="115000"/>
              </a:lnSpc>
              <a:spcBef>
                <a:spcPts val="0"/>
              </a:spcBef>
              <a:spcAft>
                <a:spcPts val="0"/>
              </a:spcAft>
              <a:buClr>
                <a:schemeClr val="dk1"/>
              </a:buClr>
              <a:buSzPts val="1100"/>
              <a:buChar char="■"/>
            </a:pPr>
            <a:r>
              <a:rPr lang="en-GB">
                <a:solidFill>
                  <a:schemeClr val="dk1"/>
                </a:solidFill>
              </a:rPr>
              <a:t>Did you know that frozen strawberries are rich in Vitamin C and have almost as much Vitamin C as an orange?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74e1d7f8b3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71600" lvl="1" indent="-298450" algn="l" rtl="0">
              <a:lnSpc>
                <a:spcPct val="115000"/>
              </a:lnSpc>
              <a:spcBef>
                <a:spcPts val="0"/>
              </a:spcBef>
              <a:spcAft>
                <a:spcPts val="0"/>
              </a:spcAft>
              <a:buClr>
                <a:schemeClr val="dk1"/>
              </a:buClr>
              <a:buSzPts val="1100"/>
              <a:buChar char="○"/>
            </a:pPr>
            <a:r>
              <a:rPr lang="en-GB">
                <a:solidFill>
                  <a:schemeClr val="dk1"/>
                </a:solidFill>
              </a:rPr>
              <a:t>As a bonus, If you didn’t want to make a Rethink Your Drink recipe you can highlight either the strawberries or the cucumbers and do a single ingredient demo</a:t>
            </a:r>
            <a:endParaRPr>
              <a:solidFill>
                <a:schemeClr val="dk1"/>
              </a:solidFill>
            </a:endParaRPr>
          </a:p>
          <a:p>
            <a:pPr marL="1828800" lvl="2" indent="-298450" algn="l" rtl="0">
              <a:lnSpc>
                <a:spcPct val="115000"/>
              </a:lnSpc>
              <a:spcBef>
                <a:spcPts val="0"/>
              </a:spcBef>
              <a:spcAft>
                <a:spcPts val="0"/>
              </a:spcAft>
              <a:buClr>
                <a:schemeClr val="dk1"/>
              </a:buClr>
              <a:buSzPts val="1100"/>
              <a:buChar char="■"/>
            </a:pPr>
            <a:r>
              <a:rPr lang="en-GB">
                <a:solidFill>
                  <a:schemeClr val="dk1"/>
                </a:solidFill>
              </a:rPr>
              <a:t>For example cut up cucumbers and pass them out in sample cups to your customers as they wait in line</a:t>
            </a:r>
            <a:endParaRPr>
              <a:solidFill>
                <a:schemeClr val="dk1"/>
              </a:solidFill>
            </a:endParaRPr>
          </a:p>
          <a:p>
            <a:pPr marL="1828800" lvl="2" indent="-298450" algn="l" rtl="0">
              <a:lnSpc>
                <a:spcPct val="115000"/>
              </a:lnSpc>
              <a:spcBef>
                <a:spcPts val="0"/>
              </a:spcBef>
              <a:spcAft>
                <a:spcPts val="0"/>
              </a:spcAft>
              <a:buClr>
                <a:schemeClr val="dk1"/>
              </a:buClr>
              <a:buSzPts val="1100"/>
              <a:buChar char="■"/>
            </a:pPr>
            <a:r>
              <a:rPr lang="en-GB">
                <a:solidFill>
                  <a:schemeClr val="dk1"/>
                </a:solidFill>
              </a:rPr>
              <a:t>Tiffany is safely cutting the cucumbers into small pieces that are easy for people to try.</a:t>
            </a:r>
            <a:endParaRPr>
              <a:solidFill>
                <a:schemeClr val="dk1"/>
              </a:solidFill>
            </a:endParaRPr>
          </a:p>
          <a:p>
            <a:pPr marL="2286000" lvl="3" indent="-298450" algn="l" rtl="0">
              <a:lnSpc>
                <a:spcPct val="115000"/>
              </a:lnSpc>
              <a:spcBef>
                <a:spcPts val="0"/>
              </a:spcBef>
              <a:spcAft>
                <a:spcPts val="0"/>
              </a:spcAft>
              <a:buClr>
                <a:schemeClr val="dk1"/>
              </a:buClr>
              <a:buSzPts val="1100"/>
              <a:buChar char="●"/>
            </a:pPr>
            <a:r>
              <a:rPr lang="en-GB">
                <a:solidFill>
                  <a:schemeClr val="dk1"/>
                </a:solidFill>
              </a:rPr>
              <a:t>Again you can share a nutrition fact as well like cucumbers are great for hydration and contain fiber when you eat the skin</a:t>
            </a:r>
            <a:endParaRPr>
              <a:solidFill>
                <a:schemeClr val="dk1"/>
              </a:solidFill>
            </a:endParaRPr>
          </a:p>
          <a:p>
            <a:pPr marL="2286000" lvl="3" indent="-298450" algn="l" rtl="0">
              <a:lnSpc>
                <a:spcPct val="115000"/>
              </a:lnSpc>
              <a:spcBef>
                <a:spcPts val="0"/>
              </a:spcBef>
              <a:spcAft>
                <a:spcPts val="0"/>
              </a:spcAft>
              <a:buClr>
                <a:schemeClr val="dk1"/>
              </a:buClr>
              <a:buSzPts val="1100"/>
              <a:buChar char="●"/>
            </a:pPr>
            <a:r>
              <a:rPr lang="en-GB">
                <a:solidFill>
                  <a:schemeClr val="dk1"/>
                </a:solidFill>
              </a:rPr>
              <a:t>In your take home packets you will receive nutritional information regarding cucumbers along with simple to make recipes highlighting this ingredient. As an added bonus, you will receive one for strawberries as well! </a:t>
            </a:r>
            <a:endParaRPr>
              <a:solidFill>
                <a:schemeClr val="dk1"/>
              </a:solidFill>
            </a:endParaRPr>
          </a:p>
          <a:p>
            <a:pPr marL="2286000" lvl="3" indent="-298450" algn="l" rtl="0">
              <a:lnSpc>
                <a:spcPct val="115000"/>
              </a:lnSpc>
              <a:spcBef>
                <a:spcPts val="0"/>
              </a:spcBef>
              <a:spcAft>
                <a:spcPts val="0"/>
              </a:spcAft>
              <a:buClr>
                <a:schemeClr val="dk1"/>
              </a:buClr>
              <a:buSzPts val="1100"/>
              <a:buChar char="●"/>
            </a:pPr>
            <a:r>
              <a:rPr lang="en-GB">
                <a:solidFill>
                  <a:schemeClr val="dk1"/>
                </a:solidFill>
              </a:rPr>
              <a:t>Both are in English and Spanish. </a:t>
            </a:r>
            <a:endParaRPr/>
          </a:p>
        </p:txBody>
      </p:sp>
      <p:sp>
        <p:nvSpPr>
          <p:cNvPr id="393" name="Google Shape;393;g274e1d7f8b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ef36b5ded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ef36b5ded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298450" algn="l" rtl="0">
              <a:lnSpc>
                <a:spcPct val="115000"/>
              </a:lnSpc>
              <a:spcBef>
                <a:spcPts val="0"/>
              </a:spcBef>
              <a:spcAft>
                <a:spcPts val="0"/>
              </a:spcAft>
              <a:buClr>
                <a:schemeClr val="dk1"/>
              </a:buClr>
              <a:buSzPts val="1100"/>
              <a:buChar char="●"/>
            </a:pPr>
            <a:r>
              <a:rPr lang="en-GB">
                <a:solidFill>
                  <a:schemeClr val="dk1"/>
                </a:solidFill>
              </a:rPr>
              <a:t>Step 4: Allow the ingredients to infuse for at least 20 minutes</a:t>
            </a:r>
            <a:endParaRPr>
              <a:solidFill>
                <a:schemeClr val="dk1"/>
              </a:solidFill>
            </a:endParaRPr>
          </a:p>
          <a:p>
            <a:pPr marL="1371600" lvl="1" indent="-298450" algn="l" rtl="0">
              <a:lnSpc>
                <a:spcPct val="115000"/>
              </a:lnSpc>
              <a:spcBef>
                <a:spcPts val="0"/>
              </a:spcBef>
              <a:spcAft>
                <a:spcPts val="0"/>
              </a:spcAft>
              <a:buClr>
                <a:schemeClr val="dk1"/>
              </a:buClr>
              <a:buSzPts val="1100"/>
              <a:buChar char="○"/>
            </a:pPr>
            <a:r>
              <a:rPr lang="en-GB">
                <a:solidFill>
                  <a:schemeClr val="dk1"/>
                </a:solidFill>
              </a:rPr>
              <a:t>You can also let it sit overnight, especially if you peel the skin off of the cucumbers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787b7df58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Here is the agenda. Today we will start with an overview of our department and the work we do as a team. Then we will be giving you tips on how you can incorporate simple changes at your pantry to enhance the customer’s experience. We will also be showcasing simple, single ingredient food demos that you can try at your distribution as well as best practices to guarantee success. Let's get started. </a:t>
            </a:r>
            <a:endParaRPr/>
          </a:p>
        </p:txBody>
      </p:sp>
      <p:sp>
        <p:nvSpPr>
          <p:cNvPr id="199" name="Google Shape;199;g2787b7df58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e9f6c226d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298450" algn="l" rtl="0">
              <a:lnSpc>
                <a:spcPct val="115000"/>
              </a:lnSpc>
              <a:spcBef>
                <a:spcPts val="0"/>
              </a:spcBef>
              <a:spcAft>
                <a:spcPts val="0"/>
              </a:spcAft>
              <a:buClr>
                <a:schemeClr val="dk1"/>
              </a:buClr>
              <a:buSzPts val="1100"/>
              <a:buChar char="●"/>
            </a:pPr>
            <a:r>
              <a:rPr lang="en-GB">
                <a:solidFill>
                  <a:schemeClr val="dk1"/>
                </a:solidFill>
              </a:rPr>
              <a:t>Step 5: Serve and enjoy!</a:t>
            </a:r>
            <a:endParaRPr>
              <a:solidFill>
                <a:schemeClr val="dk1"/>
              </a:solidFill>
            </a:endParaRPr>
          </a:p>
          <a:p>
            <a:pPr marL="1371600" lvl="1" indent="-298450" algn="l" rtl="0">
              <a:lnSpc>
                <a:spcPct val="115000"/>
              </a:lnSpc>
              <a:spcBef>
                <a:spcPts val="0"/>
              </a:spcBef>
              <a:spcAft>
                <a:spcPts val="0"/>
              </a:spcAft>
              <a:buClr>
                <a:schemeClr val="dk1"/>
              </a:buClr>
              <a:buSzPts val="1100"/>
              <a:buChar char="○"/>
            </a:pPr>
            <a:r>
              <a:rPr lang="en-GB">
                <a:solidFill>
                  <a:schemeClr val="dk1"/>
                </a:solidFill>
              </a:rPr>
              <a:t>You can pass out the samples to your customers as they wait in line for their food, especially on a hot day</a:t>
            </a:r>
            <a:endParaRPr>
              <a:solidFill>
                <a:schemeClr val="dk1"/>
              </a:solidFill>
            </a:endParaRPr>
          </a:p>
          <a:p>
            <a:pPr marL="1371600" lvl="1" indent="-298450" algn="l" rtl="0">
              <a:lnSpc>
                <a:spcPct val="115000"/>
              </a:lnSpc>
              <a:spcBef>
                <a:spcPts val="0"/>
              </a:spcBef>
              <a:spcAft>
                <a:spcPts val="0"/>
              </a:spcAft>
              <a:buClr>
                <a:schemeClr val="dk1"/>
              </a:buClr>
              <a:buSzPts val="1100"/>
              <a:buChar char="○"/>
            </a:pPr>
            <a:r>
              <a:rPr lang="en-GB">
                <a:solidFill>
                  <a:schemeClr val="dk1"/>
                </a:solidFill>
              </a:rPr>
              <a:t>You can take the extra step and provide a recipe to go along with the sample or ingredient</a:t>
            </a:r>
            <a:endParaRPr>
              <a:solidFill>
                <a:schemeClr val="dk1"/>
              </a:solidFill>
            </a:endParaRPr>
          </a:p>
          <a:p>
            <a:pPr marL="1371600" lvl="1" indent="-298450" algn="l" rtl="0">
              <a:lnSpc>
                <a:spcPct val="115000"/>
              </a:lnSpc>
              <a:spcBef>
                <a:spcPts val="0"/>
              </a:spcBef>
              <a:spcAft>
                <a:spcPts val="0"/>
              </a:spcAft>
              <a:buClr>
                <a:schemeClr val="dk1"/>
              </a:buClr>
              <a:buSzPts val="1100"/>
              <a:buChar char="○"/>
            </a:pPr>
            <a:r>
              <a:rPr lang="en-GB">
                <a:solidFill>
                  <a:schemeClr val="dk1"/>
                </a:solidFill>
              </a:rPr>
              <a:t>A great online resource to look up healthy recipes is EatFresh.org</a:t>
            </a:r>
            <a:endParaRPr/>
          </a:p>
        </p:txBody>
      </p:sp>
      <p:sp>
        <p:nvSpPr>
          <p:cNvPr id="408" name="Google Shape;408;g2e9f6c226d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787b7df58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787b7df58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Here is a list of reputable resources where you can find nutrition education information, food safety guidance and easy to make nutritious recipes you can share with your customers. </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I encourage you all to take a minute to take a picture of this screen so that you can use it on your own.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79d74ae58a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79d74ae58a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1400"/>
              </a:spcBef>
              <a:spcAft>
                <a:spcPts val="400"/>
              </a:spcAft>
              <a:buClr>
                <a:schemeClr val="dk1"/>
              </a:buClr>
              <a:buSzPts val="1100"/>
              <a:buFont typeface="Arial"/>
              <a:buNone/>
            </a:pPr>
            <a:r>
              <a:rPr lang="en-GB">
                <a:solidFill>
                  <a:schemeClr val="dk1"/>
                </a:solidFill>
              </a:rPr>
              <a:t>In addition, here is the same table found on your Activity 2 Instructions. They are the basic ingredients and items you would need to conduct a Rethink Your Drink Demo. Remember don’t stress, only conduct a demonstration if you have the capacity as a pantry and have fun with it. Which leads to our final call to action.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787b7df58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787b7df58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Food demos are a fun way to engage with your community and provide a service that your customers can consume right away. They don’t need to be expensive, time consuming or complicated for your customers to enjoy it.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eaee7d36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eaee7d36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We want to continue to improve as a department. We value and appreciate your feedback. Please take the time to scan the QR Code on the presentation screen to answer a few questions. For those of you who are not familiar with QR codes, simply open the camera on your phone and hover over the image and click on the link that pops out below.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Our team will pass out the samples. In the meantime, does anyone have any questions for the remainder of our time together?</a:t>
            </a:r>
            <a:endParaRPr/>
          </a:p>
        </p:txBody>
      </p:sp>
      <p:sp>
        <p:nvSpPr>
          <p:cNvPr id="456" name="Google Shape;45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787c16eeae_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Show and skip.</a:t>
            </a:r>
            <a:endParaRPr/>
          </a:p>
        </p:txBody>
      </p:sp>
      <p:sp>
        <p:nvSpPr>
          <p:cNvPr id="462" name="Google Shape;462;g2787c16eeae_1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Thank you for your dedication to serving communities in need. We look forward to seeing you all next year!</a:t>
            </a:r>
            <a:endParaRPr/>
          </a:p>
        </p:txBody>
      </p:sp>
      <p:sp>
        <p:nvSpPr>
          <p:cNvPr id="473" name="Google Shape;47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73e144d739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73e144d739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Our wonderful Nutrition Services team consists of our director Ani Aratounians, our manager Francis Villalpando, our supervisor Katerina Mesesan, our program specialist Yesenia Vasquez and our admin assistant Natalie Pachecano.</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Since 2020, the Nutrition Services Department supports the efforts of the LA Regional Food Bank to distribute high-quality, nutritious and culturally appropriate food to end hunger in our communities. </a:t>
            </a:r>
            <a:endParaRPr/>
          </a:p>
        </p:txBody>
      </p:sp>
      <p:sp>
        <p:nvSpPr>
          <p:cNvPr id="210" name="Google Shape;21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As a team we implement and provide technical support through the Nutrition Pantry Program (NPP) when we work with our pantry partners. Created by Leah's Pantry, NPP is about making great pantries greater. It focuses on elevating the pantry environment so customers feel seen and nourished through 6 focus areas. (point to the Focus Areas infographic) </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The 2 we will be discussing in detail today are nutrition education and environment.</a:t>
            </a:r>
            <a:endParaRPr>
              <a:solidFill>
                <a:schemeClr val="dk1"/>
              </a:solidFill>
            </a:endParaRPr>
          </a:p>
        </p:txBody>
      </p:sp>
      <p:sp>
        <p:nvSpPr>
          <p:cNvPr id="223" name="Google Shape;2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First let’s talk about Environment. Environment refers to the physical environment at a food distribution. What does it look like and how does it make customers feel? Are there opportunities to liven up the space? Are customers warmly welcomed? Are healthy options easy to access?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The Environment of your pantry can uplift and motivate an individual, or it can add to the trauma, stigma and shame associated with food insecurity. Out of all the key focus areas in NPP, Environment is the most visible and can have an immediate impact. </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The pantries photographed on this slide were able to make small modifications to add a more personal touch to their distributions. Some of these modifications included adding nutrition education posters (like East Community Center did), writing out a menu of items being distributed that day (just like Whittier SDA Church and My Friend’s House) or simply creating a display of foods being received (just like Central City Neighborhood Partners). All of these are changes that were made based on the pantries’ capability and capacity. </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Today we are going to present hands-on best practices and provide resources for you to enhance the pantry experience for your customers. </a:t>
            </a: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
        <p:nvSpPr>
          <p:cNvPr id="232" name="Google Shape;2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e83773e4e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7999"/>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GB">
                <a:solidFill>
                  <a:schemeClr val="dk1"/>
                </a:solidFill>
              </a:rPr>
              <a:t>Have any of you ever been tempted to grab a candy bar at the grocery checkout? </a:t>
            </a:r>
            <a:endParaRPr>
              <a:solidFill>
                <a:schemeClr val="dk1"/>
              </a:solidFill>
            </a:endParaRPr>
          </a:p>
          <a:p>
            <a:pPr marL="457200" lvl="0" indent="0" algn="l" rtl="0">
              <a:lnSpc>
                <a:spcPct val="117999"/>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7999"/>
              </a:lnSpc>
              <a:spcBef>
                <a:spcPts val="0"/>
              </a:spcBef>
              <a:spcAft>
                <a:spcPts val="0"/>
              </a:spcAft>
              <a:buClr>
                <a:schemeClr val="dk1"/>
              </a:buClr>
              <a:buSzPts val="1100"/>
              <a:buFont typeface="Arial"/>
              <a:buNone/>
            </a:pPr>
            <a:r>
              <a:rPr lang="en-GB">
                <a:solidFill>
                  <a:schemeClr val="dk1"/>
                </a:solidFill>
              </a:rPr>
              <a:t>That’s because products have been strategically placed for us to be influenced to take them. In the pantry setting we can apply these concepts to help customers make healthier choices. That practice is called Nudging.</a:t>
            </a:r>
            <a:endParaRPr/>
          </a:p>
        </p:txBody>
      </p:sp>
      <p:sp>
        <p:nvSpPr>
          <p:cNvPr id="245" name="Google Shape;245;g2e83773e4e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e83773e4e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7999"/>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7999"/>
              </a:lnSpc>
              <a:spcBef>
                <a:spcPts val="0"/>
              </a:spcBef>
              <a:spcAft>
                <a:spcPts val="0"/>
              </a:spcAft>
              <a:buClr>
                <a:schemeClr val="dk1"/>
              </a:buClr>
              <a:buSzPts val="1100"/>
              <a:buFont typeface="Arial"/>
              <a:buNone/>
            </a:pPr>
            <a:r>
              <a:rPr lang="en-GB">
                <a:solidFill>
                  <a:schemeClr val="dk1"/>
                </a:solidFill>
              </a:rPr>
              <a:t>Nudging is a great way to encourage behavior change without forcing it upon people. In a pantry setting, we can nudge people towards more healthier options through best practices like:</a:t>
            </a:r>
            <a:endParaRPr>
              <a:solidFill>
                <a:schemeClr val="dk1"/>
              </a:solidFill>
            </a:endParaRPr>
          </a:p>
          <a:p>
            <a:pPr marL="0" lvl="0" indent="0" algn="l" rtl="0">
              <a:lnSpc>
                <a:spcPct val="117999"/>
              </a:lnSpc>
              <a:spcBef>
                <a:spcPts val="0"/>
              </a:spcBef>
              <a:spcAft>
                <a:spcPts val="0"/>
              </a:spcAft>
              <a:buClr>
                <a:schemeClr val="dk1"/>
              </a:buClr>
              <a:buSzPts val="1100"/>
              <a:buFont typeface="Arial"/>
              <a:buNone/>
            </a:pPr>
            <a:endParaRPr>
              <a:solidFill>
                <a:schemeClr val="dk1"/>
              </a:solidFill>
            </a:endParaRPr>
          </a:p>
          <a:p>
            <a:pPr marL="914400" lvl="0" indent="-298450" algn="l" rtl="0">
              <a:lnSpc>
                <a:spcPct val="117999"/>
              </a:lnSpc>
              <a:spcBef>
                <a:spcPts val="0"/>
              </a:spcBef>
              <a:spcAft>
                <a:spcPts val="0"/>
              </a:spcAft>
              <a:buClr>
                <a:schemeClr val="dk1"/>
              </a:buClr>
              <a:buSzPts val="1100"/>
              <a:buChar char="●"/>
            </a:pPr>
            <a:r>
              <a:rPr lang="en-GB">
                <a:solidFill>
                  <a:schemeClr val="dk1"/>
                </a:solidFill>
              </a:rPr>
              <a:t>Making healthy foods accessible at the beginning of the distribution. If you place fruits and vegetables before other foods in line, customers are more likely to take them. If you use racks, place healthy options at eye level. </a:t>
            </a:r>
            <a:endParaRPr>
              <a:solidFill>
                <a:schemeClr val="dk1"/>
              </a:solidFill>
            </a:endParaRPr>
          </a:p>
          <a:p>
            <a:pPr marL="457200" lvl="0" indent="0" algn="l" rtl="0">
              <a:lnSpc>
                <a:spcPct val="117999"/>
              </a:lnSpc>
              <a:spcBef>
                <a:spcPts val="0"/>
              </a:spcBef>
              <a:spcAft>
                <a:spcPts val="0"/>
              </a:spcAft>
              <a:buClr>
                <a:schemeClr val="dk1"/>
              </a:buClr>
              <a:buSzPts val="1100"/>
              <a:buFont typeface="Arial"/>
              <a:buNone/>
            </a:pPr>
            <a:r>
              <a:rPr lang="en-GB">
                <a:solidFill>
                  <a:schemeClr val="dk1"/>
                </a:solidFill>
              </a:rPr>
              <a:t>  </a:t>
            </a:r>
            <a:endParaRPr>
              <a:solidFill>
                <a:schemeClr val="dk1"/>
              </a:solidFill>
            </a:endParaRPr>
          </a:p>
          <a:p>
            <a:pPr marL="914400" lvl="0" indent="-298450" algn="l" rtl="0">
              <a:lnSpc>
                <a:spcPct val="117999"/>
              </a:lnSpc>
              <a:spcBef>
                <a:spcPts val="0"/>
              </a:spcBef>
              <a:spcAft>
                <a:spcPts val="0"/>
              </a:spcAft>
              <a:buClr>
                <a:schemeClr val="dk1"/>
              </a:buClr>
              <a:buSzPts val="1100"/>
              <a:buChar char="●"/>
            </a:pPr>
            <a:r>
              <a:rPr lang="en-GB">
                <a:solidFill>
                  <a:schemeClr val="dk1"/>
                </a:solidFill>
              </a:rPr>
              <a:t>Making healthy foods attractive by using tablecloths, colorful display baskets or bins instead of cardboard boxes. If possible, add a sample to entice customers. </a:t>
            </a:r>
            <a:br>
              <a:rPr lang="en-GB">
                <a:solidFill>
                  <a:schemeClr val="dk1"/>
                </a:solidFill>
              </a:rPr>
            </a:br>
            <a:endParaRPr>
              <a:solidFill>
                <a:schemeClr val="dk1"/>
              </a:solidFill>
            </a:endParaRPr>
          </a:p>
          <a:p>
            <a:pPr marL="914400" lvl="0" indent="-298450" algn="l" rtl="0">
              <a:lnSpc>
                <a:spcPct val="117999"/>
              </a:lnSpc>
              <a:spcBef>
                <a:spcPts val="0"/>
              </a:spcBef>
              <a:spcAft>
                <a:spcPts val="0"/>
              </a:spcAft>
              <a:buClr>
                <a:schemeClr val="dk1"/>
              </a:buClr>
              <a:buSzPts val="1100"/>
              <a:buChar char="●"/>
            </a:pPr>
            <a:r>
              <a:rPr lang="en-GB">
                <a:solidFill>
                  <a:schemeClr val="dk1"/>
                </a:solidFill>
              </a:rPr>
              <a:t>Pick through any produce that doesn’t look good before putting it out for customers. And keep replenishing foods to give the impression of abundance at all times. </a:t>
            </a:r>
            <a:endParaRPr>
              <a:solidFill>
                <a:schemeClr val="dk1"/>
              </a:solidFill>
            </a:endParaRPr>
          </a:p>
          <a:p>
            <a:pPr marL="457200" lvl="0" indent="0" algn="l" rtl="0">
              <a:lnSpc>
                <a:spcPct val="117999"/>
              </a:lnSpc>
              <a:spcBef>
                <a:spcPts val="0"/>
              </a:spcBef>
              <a:spcAft>
                <a:spcPts val="0"/>
              </a:spcAft>
              <a:buClr>
                <a:schemeClr val="dk1"/>
              </a:buClr>
              <a:buSzPts val="1100"/>
              <a:buFont typeface="Arial"/>
              <a:buNone/>
            </a:pPr>
            <a:endParaRPr>
              <a:solidFill>
                <a:schemeClr val="dk1"/>
              </a:solidFill>
            </a:endParaRPr>
          </a:p>
          <a:p>
            <a:pPr marL="457200" lvl="0" indent="0" algn="l" rtl="0">
              <a:lnSpc>
                <a:spcPct val="117999"/>
              </a:lnSpc>
              <a:spcBef>
                <a:spcPts val="0"/>
              </a:spcBef>
              <a:spcAft>
                <a:spcPts val="0"/>
              </a:spcAft>
              <a:buClr>
                <a:schemeClr val="dk1"/>
              </a:buClr>
              <a:buSzPts val="1100"/>
              <a:buFont typeface="Arial"/>
              <a:buNone/>
            </a:pPr>
            <a:r>
              <a:rPr lang="en-GB">
                <a:solidFill>
                  <a:schemeClr val="dk1"/>
                </a:solidFill>
              </a:rPr>
              <a:t>You can also practice Bundling by grouping together products at the distribution that go together to reduce waste and to give your customer’s ideas about how to cook the food at home. Just like Jewish Family Service in this photo.</a:t>
            </a:r>
            <a:endParaRPr/>
          </a:p>
        </p:txBody>
      </p:sp>
      <p:sp>
        <p:nvSpPr>
          <p:cNvPr id="251" name="Google Shape;251;g2e83773e4e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1">
  <p:cSld name="Cover1">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6096000" y="-305583"/>
            <a:ext cx="6096000" cy="4170394"/>
          </a:xfrm>
          <a:prstGeom prst="rect">
            <a:avLst/>
          </a:prstGeom>
          <a:noFill/>
          <a:ln>
            <a:noFill/>
          </a:ln>
        </p:spPr>
      </p:pic>
      <p:pic>
        <p:nvPicPr>
          <p:cNvPr id="13" name="Google Shape;13;p2"/>
          <p:cNvPicPr preferRelativeResize="0"/>
          <p:nvPr/>
        </p:nvPicPr>
        <p:blipFill rotWithShape="1">
          <a:blip r:embed="rId3">
            <a:alphaModFix/>
          </a:blip>
          <a:srcRect/>
          <a:stretch/>
        </p:blipFill>
        <p:spPr>
          <a:xfrm>
            <a:off x="-22034" y="-201132"/>
            <a:ext cx="6118034" cy="4065943"/>
          </a:xfrm>
          <a:prstGeom prst="rect">
            <a:avLst/>
          </a:prstGeom>
          <a:noFill/>
          <a:ln>
            <a:noFill/>
          </a:ln>
        </p:spPr>
      </p:pic>
      <p:pic>
        <p:nvPicPr>
          <p:cNvPr id="14" name="Google Shape;14;p2"/>
          <p:cNvPicPr preferRelativeResize="0"/>
          <p:nvPr/>
        </p:nvPicPr>
        <p:blipFill rotWithShape="1">
          <a:blip r:embed="rId4">
            <a:alphaModFix/>
          </a:blip>
          <a:srcRect/>
          <a:stretch/>
        </p:blipFill>
        <p:spPr>
          <a:xfrm>
            <a:off x="-23971" y="-9626"/>
            <a:ext cx="12556063" cy="2258556"/>
          </a:xfrm>
          <a:prstGeom prst="rect">
            <a:avLst/>
          </a:prstGeom>
          <a:noFill/>
          <a:ln>
            <a:noFill/>
          </a:ln>
        </p:spPr>
      </p:pic>
      <p:sp>
        <p:nvSpPr>
          <p:cNvPr id="15" name="Google Shape;15;p2"/>
          <p:cNvSpPr txBox="1">
            <a:spLocks noGrp="1"/>
          </p:cNvSpPr>
          <p:nvPr>
            <p:ph type="body" idx="1"/>
          </p:nvPr>
        </p:nvSpPr>
        <p:spPr>
          <a:xfrm>
            <a:off x="2130424" y="5761060"/>
            <a:ext cx="7931150" cy="7889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C000"/>
              </a:buClr>
              <a:buSzPts val="4400"/>
              <a:buNone/>
              <a:defRPr sz="4400" b="1">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 name="Google Shape;16;p2"/>
          <p:cNvPicPr preferRelativeResize="0"/>
          <p:nvPr/>
        </p:nvPicPr>
        <p:blipFill>
          <a:blip r:embed="rId5">
            <a:alphaModFix/>
          </a:blip>
          <a:stretch>
            <a:fillRect/>
          </a:stretch>
        </p:blipFill>
        <p:spPr>
          <a:xfrm>
            <a:off x="5019831" y="4045925"/>
            <a:ext cx="2145935" cy="15340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fo or Image Slide 6">
  <p:cSld name="Info or Image Slide 6">
    <p:spTree>
      <p:nvGrpSpPr>
        <p:cNvPr id="1" name="Shape 99"/>
        <p:cNvGrpSpPr/>
        <p:nvPr/>
      </p:nvGrpSpPr>
      <p:grpSpPr>
        <a:xfrm>
          <a:off x="0" y="0"/>
          <a:ext cx="0" cy="0"/>
          <a:chOff x="0" y="0"/>
          <a:chExt cx="0" cy="0"/>
        </a:xfrm>
      </p:grpSpPr>
      <p:pic>
        <p:nvPicPr>
          <p:cNvPr id="100" name="Google Shape;100;p11"/>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101" name="Google Shape;10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4" name="Google Shape;104;p11"/>
          <p:cNvSpPr txBox="1">
            <a:spLocks noGrp="1"/>
          </p:cNvSpPr>
          <p:nvPr>
            <p:ph type="body" idx="1"/>
          </p:nvPr>
        </p:nvSpPr>
        <p:spPr>
          <a:xfrm>
            <a:off x="468432" y="1788460"/>
            <a:ext cx="11261749" cy="2090366"/>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1"/>
          <p:cNvSpPr>
            <a:spLocks noGrp="1"/>
          </p:cNvSpPr>
          <p:nvPr>
            <p:ph type="pic" idx="2"/>
          </p:nvPr>
        </p:nvSpPr>
        <p:spPr>
          <a:xfrm>
            <a:off x="6096000" y="4197096"/>
            <a:ext cx="6112043" cy="2090366"/>
          </a:xfrm>
          <a:prstGeom prst="rect">
            <a:avLst/>
          </a:prstGeom>
          <a:noFill/>
          <a:ln>
            <a:noFill/>
          </a:ln>
        </p:spPr>
      </p:sp>
      <p:sp>
        <p:nvSpPr>
          <p:cNvPr id="106" name="Google Shape;106;p11"/>
          <p:cNvSpPr>
            <a:spLocks noGrp="1"/>
          </p:cNvSpPr>
          <p:nvPr>
            <p:ph type="pic" idx="3"/>
          </p:nvPr>
        </p:nvSpPr>
        <p:spPr>
          <a:xfrm>
            <a:off x="-18902" y="4197096"/>
            <a:ext cx="6150681" cy="2090366"/>
          </a:xfrm>
          <a:prstGeom prst="rect">
            <a:avLst/>
          </a:prstGeom>
          <a:noFill/>
          <a:ln>
            <a:noFill/>
          </a:ln>
        </p:spPr>
      </p:sp>
      <p:cxnSp>
        <p:nvCxnSpPr>
          <p:cNvPr id="107" name="Google Shape;107;p11"/>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108" name="Google Shape;108;p11"/>
          <p:cNvSpPr txBox="1">
            <a:spLocks noGrp="1"/>
          </p:cNvSpPr>
          <p:nvPr>
            <p:ph type="body" idx="4"/>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109" name="Google Shape;109;p11"/>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fo or Image border Slide">
  <p:cSld name="Info or Image border Slide">
    <p:spTree>
      <p:nvGrpSpPr>
        <p:cNvPr id="1" name="Shape 110"/>
        <p:cNvGrpSpPr/>
        <p:nvPr/>
      </p:nvGrpSpPr>
      <p:grpSpPr>
        <a:xfrm>
          <a:off x="0" y="0"/>
          <a:ext cx="0" cy="0"/>
          <a:chOff x="0" y="0"/>
          <a:chExt cx="0" cy="0"/>
        </a:xfrm>
      </p:grpSpPr>
      <p:pic>
        <p:nvPicPr>
          <p:cNvPr id="111" name="Google Shape;111;p12"/>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112" name="Google Shape;1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15" name="Google Shape;115;p12"/>
          <p:cNvSpPr/>
          <p:nvPr/>
        </p:nvSpPr>
        <p:spPr>
          <a:xfrm>
            <a:off x="321735" y="1788460"/>
            <a:ext cx="4217927" cy="4429274"/>
          </a:xfrm>
          <a:prstGeom prst="rect">
            <a:avLst/>
          </a:prstGeom>
          <a:solidFill>
            <a:srgbClr val="BBDB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6" name="Google Shape;116;p12"/>
          <p:cNvSpPr txBox="1">
            <a:spLocks noGrp="1"/>
          </p:cNvSpPr>
          <p:nvPr>
            <p:ph type="body" idx="1"/>
          </p:nvPr>
        </p:nvSpPr>
        <p:spPr>
          <a:xfrm>
            <a:off x="4928583" y="1788460"/>
            <a:ext cx="6814684" cy="456789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2"/>
          <p:cNvSpPr>
            <a:spLocks noGrp="1"/>
          </p:cNvSpPr>
          <p:nvPr>
            <p:ph type="pic" idx="2"/>
          </p:nvPr>
        </p:nvSpPr>
        <p:spPr>
          <a:xfrm>
            <a:off x="465970" y="1872866"/>
            <a:ext cx="3947583" cy="4251709"/>
          </a:xfrm>
          <a:prstGeom prst="rect">
            <a:avLst/>
          </a:prstGeom>
          <a:noFill/>
          <a:ln>
            <a:noFill/>
          </a:ln>
        </p:spPr>
      </p:sp>
      <p:cxnSp>
        <p:nvCxnSpPr>
          <p:cNvPr id="118" name="Google Shape;118;p12"/>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119" name="Google Shape;119;p12"/>
          <p:cNvSpPr txBox="1">
            <a:spLocks noGrp="1"/>
          </p:cNvSpPr>
          <p:nvPr>
            <p:ph type="body" idx="3"/>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120" name="Google Shape;120;p12"/>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fo or Image border Slide 2">
  <p:cSld name="Info or Image border Slide 2">
    <p:spTree>
      <p:nvGrpSpPr>
        <p:cNvPr id="1" name="Shape 121"/>
        <p:cNvGrpSpPr/>
        <p:nvPr/>
      </p:nvGrpSpPr>
      <p:grpSpPr>
        <a:xfrm>
          <a:off x="0" y="0"/>
          <a:ext cx="0" cy="0"/>
          <a:chOff x="0" y="0"/>
          <a:chExt cx="0" cy="0"/>
        </a:xfrm>
      </p:grpSpPr>
      <p:pic>
        <p:nvPicPr>
          <p:cNvPr id="122" name="Google Shape;122;p13"/>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123" name="Google Shape;12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26" name="Google Shape;126;p13"/>
          <p:cNvSpPr/>
          <p:nvPr/>
        </p:nvSpPr>
        <p:spPr>
          <a:xfrm>
            <a:off x="7631786" y="1788460"/>
            <a:ext cx="4217927" cy="4429274"/>
          </a:xfrm>
          <a:prstGeom prst="rect">
            <a:avLst/>
          </a:prstGeom>
          <a:solidFill>
            <a:srgbClr val="BBDB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7" name="Google Shape;127;p13"/>
          <p:cNvSpPr txBox="1">
            <a:spLocks noGrp="1"/>
          </p:cNvSpPr>
          <p:nvPr>
            <p:ph type="body" idx="1"/>
          </p:nvPr>
        </p:nvSpPr>
        <p:spPr>
          <a:xfrm>
            <a:off x="588502" y="1788460"/>
            <a:ext cx="6814684" cy="456789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3"/>
          <p:cNvSpPr>
            <a:spLocks noGrp="1"/>
          </p:cNvSpPr>
          <p:nvPr>
            <p:ph type="pic" idx="2"/>
          </p:nvPr>
        </p:nvSpPr>
        <p:spPr>
          <a:xfrm>
            <a:off x="7776021" y="1872866"/>
            <a:ext cx="3947583" cy="4251709"/>
          </a:xfrm>
          <a:prstGeom prst="rect">
            <a:avLst/>
          </a:prstGeom>
          <a:noFill/>
          <a:ln>
            <a:noFill/>
          </a:ln>
        </p:spPr>
      </p:sp>
      <p:cxnSp>
        <p:nvCxnSpPr>
          <p:cNvPr id="129" name="Google Shape;129;p13"/>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130" name="Google Shape;130;p13"/>
          <p:cNvSpPr txBox="1">
            <a:spLocks noGrp="1"/>
          </p:cNvSpPr>
          <p:nvPr>
            <p:ph type="body" idx="3"/>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131" name="Google Shape;131;p13"/>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Slide">
  <p:cSld name="Image Slide">
    <p:spTree>
      <p:nvGrpSpPr>
        <p:cNvPr id="1" name="Shape 132"/>
        <p:cNvGrpSpPr/>
        <p:nvPr/>
      </p:nvGrpSpPr>
      <p:grpSpPr>
        <a:xfrm>
          <a:off x="0" y="0"/>
          <a:ext cx="0" cy="0"/>
          <a:chOff x="0" y="0"/>
          <a:chExt cx="0" cy="0"/>
        </a:xfrm>
      </p:grpSpPr>
      <p:pic>
        <p:nvPicPr>
          <p:cNvPr id="133" name="Google Shape;133;p14"/>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134" name="Google Shape;13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37" name="Google Shape;137;p14"/>
          <p:cNvSpPr>
            <a:spLocks noGrp="1"/>
          </p:cNvSpPr>
          <p:nvPr>
            <p:ph type="pic" idx="2"/>
          </p:nvPr>
        </p:nvSpPr>
        <p:spPr>
          <a:xfrm>
            <a:off x="6071432" y="4018838"/>
            <a:ext cx="5282368" cy="2182854"/>
          </a:xfrm>
          <a:prstGeom prst="rect">
            <a:avLst/>
          </a:prstGeom>
          <a:noFill/>
          <a:ln>
            <a:noFill/>
          </a:ln>
        </p:spPr>
      </p:sp>
      <p:sp>
        <p:nvSpPr>
          <p:cNvPr id="138" name="Google Shape;138;p14"/>
          <p:cNvSpPr>
            <a:spLocks noGrp="1"/>
          </p:cNvSpPr>
          <p:nvPr>
            <p:ph type="pic" idx="3"/>
          </p:nvPr>
        </p:nvSpPr>
        <p:spPr>
          <a:xfrm>
            <a:off x="6071432" y="1838345"/>
            <a:ext cx="5282368" cy="2182854"/>
          </a:xfrm>
          <a:prstGeom prst="rect">
            <a:avLst/>
          </a:prstGeom>
          <a:noFill/>
          <a:ln>
            <a:noFill/>
          </a:ln>
        </p:spPr>
      </p:sp>
      <p:sp>
        <p:nvSpPr>
          <p:cNvPr id="139" name="Google Shape;139;p14"/>
          <p:cNvSpPr>
            <a:spLocks noGrp="1"/>
          </p:cNvSpPr>
          <p:nvPr>
            <p:ph type="pic" idx="4"/>
          </p:nvPr>
        </p:nvSpPr>
        <p:spPr>
          <a:xfrm>
            <a:off x="763224" y="4018838"/>
            <a:ext cx="5282368" cy="2182854"/>
          </a:xfrm>
          <a:prstGeom prst="rect">
            <a:avLst/>
          </a:prstGeom>
          <a:noFill/>
          <a:ln>
            <a:noFill/>
          </a:ln>
        </p:spPr>
      </p:sp>
      <p:sp>
        <p:nvSpPr>
          <p:cNvPr id="140" name="Google Shape;140;p14"/>
          <p:cNvSpPr>
            <a:spLocks noGrp="1"/>
          </p:cNvSpPr>
          <p:nvPr>
            <p:ph type="pic" idx="5"/>
          </p:nvPr>
        </p:nvSpPr>
        <p:spPr>
          <a:xfrm>
            <a:off x="763224" y="1838345"/>
            <a:ext cx="5282368" cy="2182854"/>
          </a:xfrm>
          <a:prstGeom prst="rect">
            <a:avLst/>
          </a:prstGeom>
          <a:noFill/>
          <a:ln>
            <a:noFill/>
          </a:ln>
        </p:spPr>
      </p:sp>
      <p:cxnSp>
        <p:nvCxnSpPr>
          <p:cNvPr id="141" name="Google Shape;141;p14"/>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142" name="Google Shape;142;p14"/>
          <p:cNvSpPr txBox="1">
            <a:spLocks noGrp="1"/>
          </p:cNvSpPr>
          <p:nvPr>
            <p:ph type="body" idx="1"/>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143" name="Google Shape;143;p14"/>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Slide 2">
  <p:cSld name="Image Slide 2">
    <p:spTree>
      <p:nvGrpSpPr>
        <p:cNvPr id="1" name="Shape 144"/>
        <p:cNvGrpSpPr/>
        <p:nvPr/>
      </p:nvGrpSpPr>
      <p:grpSpPr>
        <a:xfrm>
          <a:off x="0" y="0"/>
          <a:ext cx="0" cy="0"/>
          <a:chOff x="0" y="0"/>
          <a:chExt cx="0" cy="0"/>
        </a:xfrm>
      </p:grpSpPr>
      <p:pic>
        <p:nvPicPr>
          <p:cNvPr id="145" name="Google Shape;145;p15"/>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146" name="Google Shape;14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49" name="Google Shape;149;p15"/>
          <p:cNvSpPr>
            <a:spLocks noGrp="1"/>
          </p:cNvSpPr>
          <p:nvPr>
            <p:ph type="pic" idx="2"/>
          </p:nvPr>
        </p:nvSpPr>
        <p:spPr>
          <a:xfrm>
            <a:off x="6071432" y="4018838"/>
            <a:ext cx="5282368" cy="2182854"/>
          </a:xfrm>
          <a:prstGeom prst="rect">
            <a:avLst/>
          </a:prstGeom>
          <a:noFill/>
          <a:ln>
            <a:noFill/>
          </a:ln>
        </p:spPr>
      </p:sp>
      <p:sp>
        <p:nvSpPr>
          <p:cNvPr id="150" name="Google Shape;150;p15"/>
          <p:cNvSpPr>
            <a:spLocks noGrp="1"/>
          </p:cNvSpPr>
          <p:nvPr>
            <p:ph type="pic" idx="3"/>
          </p:nvPr>
        </p:nvSpPr>
        <p:spPr>
          <a:xfrm>
            <a:off x="6071432" y="1838345"/>
            <a:ext cx="5282368" cy="2182854"/>
          </a:xfrm>
          <a:prstGeom prst="rect">
            <a:avLst/>
          </a:prstGeom>
          <a:noFill/>
          <a:ln>
            <a:noFill/>
          </a:ln>
        </p:spPr>
      </p:sp>
      <p:sp>
        <p:nvSpPr>
          <p:cNvPr id="151" name="Google Shape;151;p15"/>
          <p:cNvSpPr>
            <a:spLocks noGrp="1"/>
          </p:cNvSpPr>
          <p:nvPr>
            <p:ph type="pic" idx="4"/>
          </p:nvPr>
        </p:nvSpPr>
        <p:spPr>
          <a:xfrm>
            <a:off x="763224" y="1838344"/>
            <a:ext cx="5282368" cy="4363347"/>
          </a:xfrm>
          <a:prstGeom prst="rect">
            <a:avLst/>
          </a:prstGeom>
          <a:noFill/>
          <a:ln>
            <a:noFill/>
          </a:ln>
        </p:spPr>
      </p:sp>
      <p:cxnSp>
        <p:nvCxnSpPr>
          <p:cNvPr id="152" name="Google Shape;152;p15"/>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153" name="Google Shape;153;p15"/>
          <p:cNvSpPr txBox="1">
            <a:spLocks noGrp="1"/>
          </p:cNvSpPr>
          <p:nvPr>
            <p:ph type="body" idx="1"/>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154" name="Google Shape;154;p15"/>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act Slide">
  <p:cSld name="Contact Slide">
    <p:spTree>
      <p:nvGrpSpPr>
        <p:cNvPr id="1" name="Shape 155"/>
        <p:cNvGrpSpPr/>
        <p:nvPr/>
      </p:nvGrpSpPr>
      <p:grpSpPr>
        <a:xfrm>
          <a:off x="0" y="0"/>
          <a:ext cx="0" cy="0"/>
          <a:chOff x="0" y="0"/>
          <a:chExt cx="0" cy="0"/>
        </a:xfrm>
      </p:grpSpPr>
      <p:pic>
        <p:nvPicPr>
          <p:cNvPr id="156" name="Google Shape;156;p16"/>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157" name="Google Shape;15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60" name="Google Shape;160;p16"/>
          <p:cNvSpPr txBox="1">
            <a:spLocks noGrp="1"/>
          </p:cNvSpPr>
          <p:nvPr>
            <p:ph type="body" idx="1"/>
          </p:nvPr>
        </p:nvSpPr>
        <p:spPr>
          <a:xfrm>
            <a:off x="2317725" y="2048500"/>
            <a:ext cx="6292876" cy="5011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rgbClr val="00622F"/>
              </a:buClr>
              <a:buSzPts val="4000"/>
              <a:buNone/>
              <a:defRPr sz="4000" b="1" i="0">
                <a:solidFill>
                  <a:srgbClr val="00622F"/>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16"/>
          <p:cNvSpPr txBox="1">
            <a:spLocks noGrp="1"/>
          </p:cNvSpPr>
          <p:nvPr>
            <p:ph type="body" idx="2"/>
          </p:nvPr>
        </p:nvSpPr>
        <p:spPr>
          <a:xfrm>
            <a:off x="2317725" y="2603036"/>
            <a:ext cx="6292876" cy="44520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EDB433"/>
              </a:buClr>
              <a:buSzPts val="2000"/>
              <a:buNone/>
              <a:defRPr sz="2000" b="1" i="0">
                <a:solidFill>
                  <a:srgbClr val="EDB43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16"/>
          <p:cNvSpPr/>
          <p:nvPr/>
        </p:nvSpPr>
        <p:spPr>
          <a:xfrm>
            <a:off x="2452834" y="3592932"/>
            <a:ext cx="2823409" cy="73693"/>
          </a:xfrm>
          <a:prstGeom prst="rect">
            <a:avLst/>
          </a:prstGeom>
          <a:solidFill>
            <a:srgbClr val="EDB4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63" name="Google Shape;163;p16"/>
          <p:cNvSpPr txBox="1">
            <a:spLocks noGrp="1"/>
          </p:cNvSpPr>
          <p:nvPr>
            <p:ph type="body" idx="3"/>
          </p:nvPr>
        </p:nvSpPr>
        <p:spPr>
          <a:xfrm>
            <a:off x="2317725" y="3060236"/>
            <a:ext cx="6292876" cy="44520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EDB433"/>
              </a:buClr>
              <a:buSzPts val="2000"/>
              <a:buNone/>
              <a:defRPr sz="2000" b="0" i="0">
                <a:solidFill>
                  <a:srgbClr val="EDB43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4" name="Google Shape;164;p16"/>
          <p:cNvGrpSpPr/>
          <p:nvPr/>
        </p:nvGrpSpPr>
        <p:grpSpPr>
          <a:xfrm>
            <a:off x="1279633" y="3828014"/>
            <a:ext cx="779463" cy="662760"/>
            <a:chOff x="3481481" y="3977646"/>
            <a:chExt cx="662760" cy="662760"/>
          </a:xfrm>
        </p:grpSpPr>
        <p:sp>
          <p:nvSpPr>
            <p:cNvPr id="165" name="Google Shape;165;p16"/>
            <p:cNvSpPr/>
            <p:nvPr/>
          </p:nvSpPr>
          <p:spPr>
            <a:xfrm>
              <a:off x="3481481" y="3977646"/>
              <a:ext cx="662760" cy="662760"/>
            </a:xfrm>
            <a:prstGeom prst="rect">
              <a:avLst/>
            </a:prstGeom>
            <a:solidFill>
              <a:srgbClr val="0062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
          <p:nvSpPr>
            <p:cNvPr id="166" name="Google Shape;166;p16"/>
            <p:cNvSpPr/>
            <p:nvPr/>
          </p:nvSpPr>
          <p:spPr>
            <a:xfrm>
              <a:off x="3636821" y="4079086"/>
              <a:ext cx="352079" cy="459881"/>
            </a:xfrm>
            <a:custGeom>
              <a:avLst/>
              <a:gdLst/>
              <a:ahLst/>
              <a:cxnLst/>
              <a:rect l="l" t="t" r="r" b="b"/>
              <a:pathLst>
                <a:path w="640" h="836" extrusionOk="0">
                  <a:moveTo>
                    <a:pt x="571" y="616"/>
                  </a:moveTo>
                  <a:cubicBezTo>
                    <a:pt x="564" y="604"/>
                    <a:pt x="544" y="585"/>
                    <a:pt x="516" y="601"/>
                  </a:cubicBezTo>
                  <a:lnTo>
                    <a:pt x="447" y="641"/>
                  </a:lnTo>
                  <a:cubicBezTo>
                    <a:pt x="440" y="645"/>
                    <a:pt x="433" y="647"/>
                    <a:pt x="427" y="647"/>
                  </a:cubicBezTo>
                  <a:cubicBezTo>
                    <a:pt x="412" y="647"/>
                    <a:pt x="399" y="639"/>
                    <a:pt x="392" y="627"/>
                  </a:cubicBezTo>
                  <a:lnTo>
                    <a:pt x="195" y="283"/>
                  </a:lnTo>
                  <a:cubicBezTo>
                    <a:pt x="184" y="264"/>
                    <a:pt x="191" y="240"/>
                    <a:pt x="209" y="228"/>
                  </a:cubicBezTo>
                  <a:lnTo>
                    <a:pt x="279" y="188"/>
                  </a:lnTo>
                  <a:cubicBezTo>
                    <a:pt x="297" y="177"/>
                    <a:pt x="304" y="153"/>
                    <a:pt x="293" y="133"/>
                  </a:cubicBezTo>
                  <a:lnTo>
                    <a:pt x="233" y="31"/>
                  </a:lnTo>
                  <a:cubicBezTo>
                    <a:pt x="227" y="19"/>
                    <a:pt x="208" y="0"/>
                    <a:pt x="179" y="16"/>
                  </a:cubicBezTo>
                  <a:lnTo>
                    <a:pt x="121" y="51"/>
                  </a:lnTo>
                  <a:cubicBezTo>
                    <a:pt x="69" y="80"/>
                    <a:pt x="32" y="129"/>
                    <a:pt x="16" y="187"/>
                  </a:cubicBezTo>
                  <a:cubicBezTo>
                    <a:pt x="0" y="245"/>
                    <a:pt x="8" y="305"/>
                    <a:pt x="39" y="357"/>
                  </a:cubicBezTo>
                  <a:lnTo>
                    <a:pt x="251" y="724"/>
                  </a:lnTo>
                  <a:cubicBezTo>
                    <a:pt x="291" y="793"/>
                    <a:pt x="365" y="836"/>
                    <a:pt x="445" y="836"/>
                  </a:cubicBezTo>
                  <a:cubicBezTo>
                    <a:pt x="484" y="836"/>
                    <a:pt x="524" y="825"/>
                    <a:pt x="557" y="805"/>
                  </a:cubicBezTo>
                  <a:lnTo>
                    <a:pt x="615" y="772"/>
                  </a:lnTo>
                  <a:cubicBezTo>
                    <a:pt x="633" y="761"/>
                    <a:pt x="640" y="737"/>
                    <a:pt x="629" y="717"/>
                  </a:cubicBezTo>
                  <a:lnTo>
                    <a:pt x="571" y="616"/>
                  </a:lnTo>
                  <a:close/>
                  <a:moveTo>
                    <a:pt x="192" y="40"/>
                  </a:moveTo>
                  <a:cubicBezTo>
                    <a:pt x="200" y="35"/>
                    <a:pt x="208" y="41"/>
                    <a:pt x="211" y="45"/>
                  </a:cubicBezTo>
                  <a:lnTo>
                    <a:pt x="271" y="148"/>
                  </a:lnTo>
                  <a:cubicBezTo>
                    <a:pt x="275" y="155"/>
                    <a:pt x="272" y="163"/>
                    <a:pt x="265" y="167"/>
                  </a:cubicBezTo>
                  <a:lnTo>
                    <a:pt x="243" y="180"/>
                  </a:lnTo>
                  <a:lnTo>
                    <a:pt x="169" y="53"/>
                  </a:lnTo>
                  <a:lnTo>
                    <a:pt x="192" y="40"/>
                  </a:lnTo>
                  <a:close/>
                  <a:moveTo>
                    <a:pt x="545" y="784"/>
                  </a:moveTo>
                  <a:cubicBezTo>
                    <a:pt x="515" y="801"/>
                    <a:pt x="481" y="811"/>
                    <a:pt x="447" y="811"/>
                  </a:cubicBezTo>
                  <a:cubicBezTo>
                    <a:pt x="376" y="811"/>
                    <a:pt x="309" y="772"/>
                    <a:pt x="275" y="711"/>
                  </a:cubicBezTo>
                  <a:lnTo>
                    <a:pt x="61" y="344"/>
                  </a:lnTo>
                  <a:cubicBezTo>
                    <a:pt x="35" y="299"/>
                    <a:pt x="28" y="244"/>
                    <a:pt x="41" y="193"/>
                  </a:cubicBezTo>
                  <a:cubicBezTo>
                    <a:pt x="55" y="143"/>
                    <a:pt x="88" y="99"/>
                    <a:pt x="133" y="73"/>
                  </a:cubicBezTo>
                  <a:lnTo>
                    <a:pt x="145" y="67"/>
                  </a:lnTo>
                  <a:lnTo>
                    <a:pt x="219" y="193"/>
                  </a:lnTo>
                  <a:lnTo>
                    <a:pt x="196" y="207"/>
                  </a:lnTo>
                  <a:cubicBezTo>
                    <a:pt x="164" y="225"/>
                    <a:pt x="153" y="265"/>
                    <a:pt x="172" y="297"/>
                  </a:cubicBezTo>
                  <a:lnTo>
                    <a:pt x="371" y="641"/>
                  </a:lnTo>
                  <a:cubicBezTo>
                    <a:pt x="383" y="661"/>
                    <a:pt x="404" y="675"/>
                    <a:pt x="428" y="675"/>
                  </a:cubicBezTo>
                  <a:cubicBezTo>
                    <a:pt x="440" y="675"/>
                    <a:pt x="451" y="672"/>
                    <a:pt x="461" y="665"/>
                  </a:cubicBezTo>
                  <a:lnTo>
                    <a:pt x="484" y="652"/>
                  </a:lnTo>
                  <a:lnTo>
                    <a:pt x="556" y="777"/>
                  </a:lnTo>
                  <a:lnTo>
                    <a:pt x="545" y="784"/>
                  </a:lnTo>
                  <a:close/>
                  <a:moveTo>
                    <a:pt x="603" y="751"/>
                  </a:moveTo>
                  <a:lnTo>
                    <a:pt x="580" y="764"/>
                  </a:lnTo>
                  <a:lnTo>
                    <a:pt x="507" y="637"/>
                  </a:lnTo>
                  <a:lnTo>
                    <a:pt x="529" y="624"/>
                  </a:lnTo>
                  <a:cubicBezTo>
                    <a:pt x="536" y="620"/>
                    <a:pt x="544" y="623"/>
                    <a:pt x="548" y="629"/>
                  </a:cubicBezTo>
                  <a:lnTo>
                    <a:pt x="608" y="732"/>
                  </a:lnTo>
                  <a:cubicBezTo>
                    <a:pt x="611" y="739"/>
                    <a:pt x="608" y="748"/>
                    <a:pt x="603" y="75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grpSp>
      <p:grpSp>
        <p:nvGrpSpPr>
          <p:cNvPr id="167" name="Google Shape;167;p16"/>
          <p:cNvGrpSpPr/>
          <p:nvPr/>
        </p:nvGrpSpPr>
        <p:grpSpPr>
          <a:xfrm>
            <a:off x="1289784" y="4615056"/>
            <a:ext cx="779463" cy="662760"/>
            <a:chOff x="2826334" y="4764688"/>
            <a:chExt cx="662760" cy="662760"/>
          </a:xfrm>
        </p:grpSpPr>
        <p:sp>
          <p:nvSpPr>
            <p:cNvPr id="168" name="Google Shape;168;p16"/>
            <p:cNvSpPr/>
            <p:nvPr/>
          </p:nvSpPr>
          <p:spPr>
            <a:xfrm>
              <a:off x="2826334" y="4764688"/>
              <a:ext cx="662760" cy="6627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169" name="Google Shape;169;p16"/>
            <p:cNvSpPr/>
            <p:nvPr/>
          </p:nvSpPr>
          <p:spPr>
            <a:xfrm>
              <a:off x="2975463" y="4913817"/>
              <a:ext cx="364503" cy="364503"/>
            </a:xfrm>
            <a:custGeom>
              <a:avLst/>
              <a:gdLst/>
              <a:ahLst/>
              <a:cxnLst/>
              <a:rect l="l" t="t" r="r" b="b"/>
              <a:pathLst>
                <a:path w="826" h="825" extrusionOk="0">
                  <a:moveTo>
                    <a:pt x="760" y="293"/>
                  </a:moveTo>
                  <a:lnTo>
                    <a:pt x="720" y="293"/>
                  </a:lnTo>
                  <a:lnTo>
                    <a:pt x="720" y="320"/>
                  </a:lnTo>
                  <a:lnTo>
                    <a:pt x="760" y="320"/>
                  </a:lnTo>
                  <a:cubicBezTo>
                    <a:pt x="765" y="320"/>
                    <a:pt x="769" y="321"/>
                    <a:pt x="773" y="322"/>
                  </a:cubicBezTo>
                  <a:lnTo>
                    <a:pt x="706" y="378"/>
                  </a:lnTo>
                  <a:lnTo>
                    <a:pt x="706" y="154"/>
                  </a:lnTo>
                  <a:lnTo>
                    <a:pt x="552" y="0"/>
                  </a:lnTo>
                  <a:lnTo>
                    <a:pt x="120" y="0"/>
                  </a:lnTo>
                  <a:lnTo>
                    <a:pt x="120" y="376"/>
                  </a:lnTo>
                  <a:lnTo>
                    <a:pt x="54" y="321"/>
                  </a:lnTo>
                  <a:cubicBezTo>
                    <a:pt x="58" y="320"/>
                    <a:pt x="62" y="318"/>
                    <a:pt x="66" y="318"/>
                  </a:cubicBezTo>
                  <a:lnTo>
                    <a:pt x="106" y="318"/>
                  </a:lnTo>
                  <a:lnTo>
                    <a:pt x="106" y="292"/>
                  </a:lnTo>
                  <a:lnTo>
                    <a:pt x="66" y="292"/>
                  </a:lnTo>
                  <a:cubicBezTo>
                    <a:pt x="29" y="292"/>
                    <a:pt x="0" y="321"/>
                    <a:pt x="0" y="358"/>
                  </a:cubicBezTo>
                  <a:lnTo>
                    <a:pt x="0" y="758"/>
                  </a:lnTo>
                  <a:cubicBezTo>
                    <a:pt x="0" y="796"/>
                    <a:pt x="29" y="825"/>
                    <a:pt x="66" y="825"/>
                  </a:cubicBezTo>
                  <a:lnTo>
                    <a:pt x="760" y="825"/>
                  </a:lnTo>
                  <a:cubicBezTo>
                    <a:pt x="797" y="825"/>
                    <a:pt x="826" y="796"/>
                    <a:pt x="826" y="758"/>
                  </a:cubicBezTo>
                  <a:lnTo>
                    <a:pt x="826" y="358"/>
                  </a:lnTo>
                  <a:cubicBezTo>
                    <a:pt x="826" y="322"/>
                    <a:pt x="797" y="293"/>
                    <a:pt x="760" y="293"/>
                  </a:cubicBezTo>
                  <a:close/>
                  <a:moveTo>
                    <a:pt x="560" y="45"/>
                  </a:moveTo>
                  <a:lnTo>
                    <a:pt x="661" y="146"/>
                  </a:lnTo>
                  <a:lnTo>
                    <a:pt x="560" y="146"/>
                  </a:lnTo>
                  <a:lnTo>
                    <a:pt x="560" y="45"/>
                  </a:lnTo>
                  <a:close/>
                  <a:moveTo>
                    <a:pt x="146" y="26"/>
                  </a:moveTo>
                  <a:lnTo>
                    <a:pt x="533" y="26"/>
                  </a:lnTo>
                  <a:lnTo>
                    <a:pt x="533" y="173"/>
                  </a:lnTo>
                  <a:lnTo>
                    <a:pt x="680" y="173"/>
                  </a:lnTo>
                  <a:lnTo>
                    <a:pt x="680" y="400"/>
                  </a:lnTo>
                  <a:lnTo>
                    <a:pt x="413" y="622"/>
                  </a:lnTo>
                  <a:lnTo>
                    <a:pt x="146" y="398"/>
                  </a:lnTo>
                  <a:lnTo>
                    <a:pt x="146" y="26"/>
                  </a:lnTo>
                  <a:close/>
                  <a:moveTo>
                    <a:pt x="26" y="760"/>
                  </a:moveTo>
                  <a:lnTo>
                    <a:pt x="26" y="360"/>
                  </a:lnTo>
                  <a:cubicBezTo>
                    <a:pt x="26" y="352"/>
                    <a:pt x="29" y="345"/>
                    <a:pt x="33" y="338"/>
                  </a:cubicBezTo>
                  <a:lnTo>
                    <a:pt x="270" y="537"/>
                  </a:lnTo>
                  <a:lnTo>
                    <a:pt x="30" y="777"/>
                  </a:lnTo>
                  <a:cubicBezTo>
                    <a:pt x="28" y="772"/>
                    <a:pt x="26" y="765"/>
                    <a:pt x="26" y="760"/>
                  </a:cubicBezTo>
                  <a:close/>
                  <a:moveTo>
                    <a:pt x="760" y="800"/>
                  </a:moveTo>
                  <a:lnTo>
                    <a:pt x="66" y="800"/>
                  </a:lnTo>
                  <a:cubicBezTo>
                    <a:pt x="60" y="800"/>
                    <a:pt x="54" y="798"/>
                    <a:pt x="49" y="796"/>
                  </a:cubicBezTo>
                  <a:lnTo>
                    <a:pt x="290" y="554"/>
                  </a:lnTo>
                  <a:lnTo>
                    <a:pt x="413" y="657"/>
                  </a:lnTo>
                  <a:lnTo>
                    <a:pt x="536" y="554"/>
                  </a:lnTo>
                  <a:lnTo>
                    <a:pt x="777" y="796"/>
                  </a:lnTo>
                  <a:cubicBezTo>
                    <a:pt x="772" y="798"/>
                    <a:pt x="766" y="800"/>
                    <a:pt x="760" y="800"/>
                  </a:cubicBezTo>
                  <a:close/>
                  <a:moveTo>
                    <a:pt x="800" y="760"/>
                  </a:moveTo>
                  <a:cubicBezTo>
                    <a:pt x="800" y="766"/>
                    <a:pt x="798" y="772"/>
                    <a:pt x="796" y="777"/>
                  </a:cubicBezTo>
                  <a:lnTo>
                    <a:pt x="557" y="537"/>
                  </a:lnTo>
                  <a:lnTo>
                    <a:pt x="794" y="340"/>
                  </a:lnTo>
                  <a:cubicBezTo>
                    <a:pt x="798" y="345"/>
                    <a:pt x="800" y="353"/>
                    <a:pt x="800" y="360"/>
                  </a:cubicBezTo>
                  <a:lnTo>
                    <a:pt x="800" y="76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grpSp>
      <p:sp>
        <p:nvSpPr>
          <p:cNvPr id="170" name="Google Shape;170;p16"/>
          <p:cNvSpPr/>
          <p:nvPr/>
        </p:nvSpPr>
        <p:spPr>
          <a:xfrm>
            <a:off x="7859407" y="4640928"/>
            <a:ext cx="401723" cy="425498"/>
          </a:xfrm>
          <a:custGeom>
            <a:avLst/>
            <a:gdLst/>
            <a:ahLst/>
            <a:cxnLst/>
            <a:rect l="l" t="t" r="r" b="b"/>
            <a:pathLst>
              <a:path w="4796" h="6773" extrusionOk="0">
                <a:moveTo>
                  <a:pt x="3312" y="5342"/>
                </a:moveTo>
                <a:cubicBezTo>
                  <a:pt x="3976" y="4445"/>
                  <a:pt x="4796" y="3181"/>
                  <a:pt x="4796" y="2397"/>
                </a:cubicBezTo>
                <a:cubicBezTo>
                  <a:pt x="4795" y="1076"/>
                  <a:pt x="3720" y="0"/>
                  <a:pt x="2397" y="0"/>
                </a:cubicBezTo>
                <a:cubicBezTo>
                  <a:pt x="1075" y="0"/>
                  <a:pt x="0" y="1076"/>
                  <a:pt x="0" y="2397"/>
                </a:cubicBezTo>
                <a:cubicBezTo>
                  <a:pt x="0" y="3178"/>
                  <a:pt x="815" y="4438"/>
                  <a:pt x="1479" y="5336"/>
                </a:cubicBezTo>
                <a:cubicBezTo>
                  <a:pt x="940" y="5470"/>
                  <a:pt x="623" y="5716"/>
                  <a:pt x="623" y="6002"/>
                </a:cubicBezTo>
                <a:cubicBezTo>
                  <a:pt x="623" y="6442"/>
                  <a:pt x="1379" y="6773"/>
                  <a:pt x="2383" y="6773"/>
                </a:cubicBezTo>
                <a:cubicBezTo>
                  <a:pt x="3387" y="6773"/>
                  <a:pt x="4143" y="6441"/>
                  <a:pt x="4143" y="6002"/>
                </a:cubicBezTo>
                <a:cubicBezTo>
                  <a:pt x="4141" y="5720"/>
                  <a:pt x="3835" y="5480"/>
                  <a:pt x="3312" y="5342"/>
                </a:cubicBezTo>
                <a:close/>
                <a:moveTo>
                  <a:pt x="2397" y="217"/>
                </a:moveTo>
                <a:cubicBezTo>
                  <a:pt x="3599" y="217"/>
                  <a:pt x="4577" y="1194"/>
                  <a:pt x="4577" y="2397"/>
                </a:cubicBezTo>
                <a:cubicBezTo>
                  <a:pt x="4577" y="3473"/>
                  <a:pt x="2805" y="5662"/>
                  <a:pt x="2397" y="6152"/>
                </a:cubicBezTo>
                <a:cubicBezTo>
                  <a:pt x="1989" y="5664"/>
                  <a:pt x="217" y="3474"/>
                  <a:pt x="217" y="2397"/>
                </a:cubicBezTo>
                <a:cubicBezTo>
                  <a:pt x="217" y="1196"/>
                  <a:pt x="1196" y="217"/>
                  <a:pt x="2397" y="217"/>
                </a:cubicBezTo>
                <a:close/>
                <a:moveTo>
                  <a:pt x="2381" y="6556"/>
                </a:moveTo>
                <a:cubicBezTo>
                  <a:pt x="1473" y="6556"/>
                  <a:pt x="840" y="6265"/>
                  <a:pt x="840" y="6002"/>
                </a:cubicBezTo>
                <a:cubicBezTo>
                  <a:pt x="840" y="5821"/>
                  <a:pt x="1160" y="5628"/>
                  <a:pt x="1621" y="5526"/>
                </a:cubicBezTo>
                <a:cubicBezTo>
                  <a:pt x="1988" y="6010"/>
                  <a:pt x="2283" y="6354"/>
                  <a:pt x="2315" y="6392"/>
                </a:cubicBezTo>
                <a:lnTo>
                  <a:pt x="2397" y="6488"/>
                </a:lnTo>
                <a:lnTo>
                  <a:pt x="2480" y="6392"/>
                </a:lnTo>
                <a:cubicBezTo>
                  <a:pt x="2513" y="6353"/>
                  <a:pt x="2804" y="6013"/>
                  <a:pt x="3169" y="5532"/>
                </a:cubicBezTo>
                <a:cubicBezTo>
                  <a:pt x="3616" y="5634"/>
                  <a:pt x="3923" y="5822"/>
                  <a:pt x="3923" y="6001"/>
                </a:cubicBezTo>
                <a:cubicBezTo>
                  <a:pt x="3923" y="6264"/>
                  <a:pt x="3291" y="6556"/>
                  <a:pt x="2381" y="655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grpSp>
        <p:nvGrpSpPr>
          <p:cNvPr id="171" name="Google Shape;171;p16"/>
          <p:cNvGrpSpPr/>
          <p:nvPr/>
        </p:nvGrpSpPr>
        <p:grpSpPr>
          <a:xfrm>
            <a:off x="1279632" y="5383697"/>
            <a:ext cx="779463" cy="662760"/>
            <a:chOff x="5866221" y="4674698"/>
            <a:chExt cx="662760" cy="662760"/>
          </a:xfrm>
        </p:grpSpPr>
        <p:sp>
          <p:nvSpPr>
            <p:cNvPr id="172" name="Google Shape;172;p16"/>
            <p:cNvSpPr/>
            <p:nvPr/>
          </p:nvSpPr>
          <p:spPr>
            <a:xfrm>
              <a:off x="5866221" y="4674698"/>
              <a:ext cx="662760" cy="662760"/>
            </a:xfrm>
            <a:prstGeom prst="rect">
              <a:avLst/>
            </a:prstGeom>
            <a:solidFill>
              <a:srgbClr val="86B0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173" name="Google Shape;173;p16"/>
            <p:cNvSpPr/>
            <p:nvPr/>
          </p:nvSpPr>
          <p:spPr>
            <a:xfrm>
              <a:off x="6094858" y="4841231"/>
              <a:ext cx="205355" cy="205354"/>
            </a:xfrm>
            <a:custGeom>
              <a:avLst/>
              <a:gdLst/>
              <a:ahLst/>
              <a:cxnLst/>
              <a:rect l="l" t="t" r="r" b="b"/>
              <a:pathLst>
                <a:path w="3269" h="3270" extrusionOk="0">
                  <a:moveTo>
                    <a:pt x="3269" y="1635"/>
                  </a:moveTo>
                  <a:cubicBezTo>
                    <a:pt x="3269" y="734"/>
                    <a:pt x="2536" y="0"/>
                    <a:pt x="1634" y="0"/>
                  </a:cubicBezTo>
                  <a:cubicBezTo>
                    <a:pt x="733" y="0"/>
                    <a:pt x="0" y="734"/>
                    <a:pt x="0" y="1635"/>
                  </a:cubicBezTo>
                  <a:cubicBezTo>
                    <a:pt x="0" y="2536"/>
                    <a:pt x="733" y="3270"/>
                    <a:pt x="1634" y="3270"/>
                  </a:cubicBezTo>
                  <a:cubicBezTo>
                    <a:pt x="2536" y="3270"/>
                    <a:pt x="3269" y="2538"/>
                    <a:pt x="3269" y="1635"/>
                  </a:cubicBezTo>
                  <a:close/>
                  <a:moveTo>
                    <a:pt x="217" y="1635"/>
                  </a:moveTo>
                  <a:cubicBezTo>
                    <a:pt x="217" y="854"/>
                    <a:pt x="853" y="218"/>
                    <a:pt x="1634" y="218"/>
                  </a:cubicBezTo>
                  <a:cubicBezTo>
                    <a:pt x="2416" y="218"/>
                    <a:pt x="3052" y="854"/>
                    <a:pt x="3052" y="1635"/>
                  </a:cubicBezTo>
                  <a:cubicBezTo>
                    <a:pt x="3052" y="2416"/>
                    <a:pt x="2416" y="3052"/>
                    <a:pt x="1634" y="3052"/>
                  </a:cubicBezTo>
                  <a:cubicBezTo>
                    <a:pt x="853" y="3052"/>
                    <a:pt x="217" y="2416"/>
                    <a:pt x="217" y="163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74" name="Google Shape;174;p16"/>
            <p:cNvSpPr/>
            <p:nvPr/>
          </p:nvSpPr>
          <p:spPr>
            <a:xfrm>
              <a:off x="6046955" y="4793328"/>
              <a:ext cx="301292" cy="425498"/>
            </a:xfrm>
            <a:custGeom>
              <a:avLst/>
              <a:gdLst/>
              <a:ahLst/>
              <a:cxnLst/>
              <a:rect l="l" t="t" r="r" b="b"/>
              <a:pathLst>
                <a:path w="4796" h="6773" extrusionOk="0">
                  <a:moveTo>
                    <a:pt x="3312" y="5342"/>
                  </a:moveTo>
                  <a:cubicBezTo>
                    <a:pt x="3976" y="4445"/>
                    <a:pt x="4796" y="3181"/>
                    <a:pt x="4796" y="2397"/>
                  </a:cubicBezTo>
                  <a:cubicBezTo>
                    <a:pt x="4795" y="1076"/>
                    <a:pt x="3720" y="0"/>
                    <a:pt x="2397" y="0"/>
                  </a:cubicBezTo>
                  <a:cubicBezTo>
                    <a:pt x="1075" y="0"/>
                    <a:pt x="0" y="1076"/>
                    <a:pt x="0" y="2397"/>
                  </a:cubicBezTo>
                  <a:cubicBezTo>
                    <a:pt x="0" y="3178"/>
                    <a:pt x="815" y="4438"/>
                    <a:pt x="1479" y="5336"/>
                  </a:cubicBezTo>
                  <a:cubicBezTo>
                    <a:pt x="940" y="5470"/>
                    <a:pt x="623" y="5716"/>
                    <a:pt x="623" y="6002"/>
                  </a:cubicBezTo>
                  <a:cubicBezTo>
                    <a:pt x="623" y="6442"/>
                    <a:pt x="1379" y="6773"/>
                    <a:pt x="2383" y="6773"/>
                  </a:cubicBezTo>
                  <a:cubicBezTo>
                    <a:pt x="3387" y="6773"/>
                    <a:pt x="4143" y="6441"/>
                    <a:pt x="4143" y="6002"/>
                  </a:cubicBezTo>
                  <a:cubicBezTo>
                    <a:pt x="4141" y="5720"/>
                    <a:pt x="3835" y="5480"/>
                    <a:pt x="3312" y="5342"/>
                  </a:cubicBezTo>
                  <a:close/>
                  <a:moveTo>
                    <a:pt x="2397" y="217"/>
                  </a:moveTo>
                  <a:cubicBezTo>
                    <a:pt x="3599" y="217"/>
                    <a:pt x="4577" y="1194"/>
                    <a:pt x="4577" y="2397"/>
                  </a:cubicBezTo>
                  <a:cubicBezTo>
                    <a:pt x="4577" y="3473"/>
                    <a:pt x="2805" y="5662"/>
                    <a:pt x="2397" y="6152"/>
                  </a:cubicBezTo>
                  <a:cubicBezTo>
                    <a:pt x="1989" y="5664"/>
                    <a:pt x="217" y="3474"/>
                    <a:pt x="217" y="2397"/>
                  </a:cubicBezTo>
                  <a:cubicBezTo>
                    <a:pt x="217" y="1196"/>
                    <a:pt x="1196" y="217"/>
                    <a:pt x="2397" y="217"/>
                  </a:cubicBezTo>
                  <a:close/>
                  <a:moveTo>
                    <a:pt x="2381" y="6556"/>
                  </a:moveTo>
                  <a:cubicBezTo>
                    <a:pt x="1473" y="6556"/>
                    <a:pt x="840" y="6265"/>
                    <a:pt x="840" y="6002"/>
                  </a:cubicBezTo>
                  <a:cubicBezTo>
                    <a:pt x="840" y="5821"/>
                    <a:pt x="1160" y="5628"/>
                    <a:pt x="1621" y="5526"/>
                  </a:cubicBezTo>
                  <a:cubicBezTo>
                    <a:pt x="1988" y="6010"/>
                    <a:pt x="2283" y="6354"/>
                    <a:pt x="2315" y="6392"/>
                  </a:cubicBezTo>
                  <a:lnTo>
                    <a:pt x="2397" y="6488"/>
                  </a:lnTo>
                  <a:lnTo>
                    <a:pt x="2480" y="6392"/>
                  </a:lnTo>
                  <a:cubicBezTo>
                    <a:pt x="2513" y="6353"/>
                    <a:pt x="2804" y="6013"/>
                    <a:pt x="3169" y="5532"/>
                  </a:cubicBezTo>
                  <a:cubicBezTo>
                    <a:pt x="3616" y="5634"/>
                    <a:pt x="3923" y="5822"/>
                    <a:pt x="3923" y="6001"/>
                  </a:cubicBezTo>
                  <a:cubicBezTo>
                    <a:pt x="3923" y="6264"/>
                    <a:pt x="3291" y="6556"/>
                    <a:pt x="2381" y="655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grpSp>
      <p:cxnSp>
        <p:nvCxnSpPr>
          <p:cNvPr id="175" name="Google Shape;175;p16"/>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176" name="Google Shape;176;p16"/>
          <p:cNvSpPr txBox="1">
            <a:spLocks noGrp="1"/>
          </p:cNvSpPr>
          <p:nvPr>
            <p:ph type="body" idx="4"/>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177" name="Google Shape;177;p16"/>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8"/>
        <p:cNvGrpSpPr/>
        <p:nvPr/>
      </p:nvGrpSpPr>
      <p:grpSpPr>
        <a:xfrm>
          <a:off x="0" y="0"/>
          <a:ext cx="0" cy="0"/>
          <a:chOff x="0" y="0"/>
          <a:chExt cx="0" cy="0"/>
        </a:xfrm>
      </p:grpSpPr>
      <p:sp>
        <p:nvSpPr>
          <p:cNvPr id="179" name="Google Shape;179;p17"/>
          <p:cNvSpPr txBox="1">
            <a:spLocks noGrp="1"/>
          </p:cNvSpPr>
          <p:nvPr>
            <p:ph type="dt" idx="10"/>
          </p:nvPr>
        </p:nvSpPr>
        <p:spPr>
          <a:xfrm>
            <a:off x="571500" y="5959078"/>
            <a:ext cx="2667000" cy="342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0" name="Google Shape;180;p17"/>
          <p:cNvSpPr txBox="1">
            <a:spLocks noGrp="1"/>
          </p:cNvSpPr>
          <p:nvPr>
            <p:ph type="ftr" idx="11"/>
          </p:nvPr>
        </p:nvSpPr>
        <p:spPr>
          <a:xfrm>
            <a:off x="3905250" y="5959078"/>
            <a:ext cx="3619500" cy="3423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1" name="Google Shape;181;p17"/>
          <p:cNvSpPr txBox="1">
            <a:spLocks noGrp="1"/>
          </p:cNvSpPr>
          <p:nvPr>
            <p:ph type="sldNum" idx="12"/>
          </p:nvPr>
        </p:nvSpPr>
        <p:spPr>
          <a:xfrm>
            <a:off x="8191500" y="5959078"/>
            <a:ext cx="2667000" cy="3423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2">
  <p:cSld name="Cover2">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6096000" y="3039214"/>
            <a:ext cx="6096000" cy="4170394"/>
          </a:xfrm>
          <a:prstGeom prst="rect">
            <a:avLst/>
          </a:prstGeom>
          <a:noFill/>
          <a:ln>
            <a:noFill/>
          </a:ln>
        </p:spPr>
      </p:pic>
      <p:pic>
        <p:nvPicPr>
          <p:cNvPr id="19" name="Google Shape;19;p3"/>
          <p:cNvPicPr preferRelativeResize="0"/>
          <p:nvPr/>
        </p:nvPicPr>
        <p:blipFill rotWithShape="1">
          <a:blip r:embed="rId3">
            <a:alphaModFix/>
          </a:blip>
          <a:srcRect/>
          <a:stretch/>
        </p:blipFill>
        <p:spPr>
          <a:xfrm>
            <a:off x="-22034" y="3039214"/>
            <a:ext cx="6118034" cy="4065943"/>
          </a:xfrm>
          <a:prstGeom prst="rect">
            <a:avLst/>
          </a:prstGeom>
          <a:noFill/>
          <a:ln>
            <a:noFill/>
          </a:ln>
        </p:spPr>
      </p:pic>
      <p:pic>
        <p:nvPicPr>
          <p:cNvPr id="20" name="Google Shape;20;p3"/>
          <p:cNvPicPr preferRelativeResize="0"/>
          <p:nvPr/>
        </p:nvPicPr>
        <p:blipFill rotWithShape="1">
          <a:blip r:embed="rId4">
            <a:alphaModFix/>
          </a:blip>
          <a:srcRect/>
          <a:stretch/>
        </p:blipFill>
        <p:spPr>
          <a:xfrm>
            <a:off x="-23971" y="-9626"/>
            <a:ext cx="12556063" cy="2258556"/>
          </a:xfrm>
          <a:prstGeom prst="rect">
            <a:avLst/>
          </a:prstGeom>
          <a:noFill/>
          <a:ln>
            <a:noFill/>
          </a:ln>
        </p:spPr>
      </p:pic>
      <p:sp>
        <p:nvSpPr>
          <p:cNvPr id="21" name="Google Shape;21;p3"/>
          <p:cNvSpPr txBox="1">
            <a:spLocks noGrp="1"/>
          </p:cNvSpPr>
          <p:nvPr>
            <p:ph type="body" idx="1"/>
          </p:nvPr>
        </p:nvSpPr>
        <p:spPr>
          <a:xfrm>
            <a:off x="2130424" y="2163958"/>
            <a:ext cx="7931150" cy="7889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C000"/>
              </a:buClr>
              <a:buSzPts val="4400"/>
              <a:buNone/>
              <a:defRPr sz="4400" b="1">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 name="Google Shape;22;p3"/>
          <p:cNvPicPr preferRelativeResize="0"/>
          <p:nvPr/>
        </p:nvPicPr>
        <p:blipFill>
          <a:blip r:embed="rId5">
            <a:alphaModFix/>
          </a:blip>
          <a:stretch>
            <a:fillRect/>
          </a:stretch>
        </p:blipFill>
        <p:spPr>
          <a:xfrm>
            <a:off x="5019831" y="583450"/>
            <a:ext cx="2145935" cy="15340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rts Tables Infographic with Summary">
  <p:cSld name="Charts Tables Infographic with Summary">
    <p:spTree>
      <p:nvGrpSpPr>
        <p:cNvPr id="1"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a:stretch/>
        </p:blipFill>
        <p:spPr>
          <a:xfrm>
            <a:off x="-67731" y="0"/>
            <a:ext cx="12556063" cy="2258556"/>
          </a:xfrm>
          <a:prstGeom prst="rect">
            <a:avLst/>
          </a:prstGeom>
          <a:noFill/>
          <a:ln>
            <a:noFill/>
          </a:ln>
        </p:spPr>
      </p:pic>
      <p:sp>
        <p:nvSpPr>
          <p:cNvPr id="25" name="Google Shape;25;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28" name="Google Shape;28;p4"/>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29" name="Google Shape;29;p4"/>
          <p:cNvSpPr txBox="1">
            <a:spLocks noGrp="1"/>
          </p:cNvSpPr>
          <p:nvPr>
            <p:ph type="body" idx="1"/>
          </p:nvPr>
        </p:nvSpPr>
        <p:spPr>
          <a:xfrm>
            <a:off x="599018" y="5254658"/>
            <a:ext cx="11222567" cy="36512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C000"/>
              </a:buClr>
              <a:buSzPts val="2800"/>
              <a:buNone/>
              <a:defRPr b="1">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
          <p:cNvSpPr txBox="1">
            <a:spLocks noGrp="1"/>
          </p:cNvSpPr>
          <p:nvPr>
            <p:ph type="body" idx="2"/>
          </p:nvPr>
        </p:nvSpPr>
        <p:spPr>
          <a:xfrm>
            <a:off x="599018" y="5714921"/>
            <a:ext cx="11222567" cy="6505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622F"/>
              </a:buClr>
              <a:buSzPts val="1400"/>
              <a:buNone/>
              <a:defRPr sz="1400" b="0">
                <a:solidFill>
                  <a:srgbClr val="00622F"/>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body" idx="3"/>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C000"/>
              </a:buClr>
              <a:buSzPts val="4000"/>
              <a:buNone/>
              <a:defRPr sz="4000" b="1">
                <a:solidFill>
                  <a:srgbClr val="FFC000"/>
                </a:solidFill>
              </a:defRPr>
            </a:lvl1pPr>
            <a:lvl2pPr marL="914400" lvl="1" indent="-342900" algn="l">
              <a:lnSpc>
                <a:spcPct val="90000"/>
              </a:lnSpc>
              <a:spcBef>
                <a:spcPts val="500"/>
              </a:spcBef>
              <a:spcAft>
                <a:spcPts val="0"/>
              </a:spcAft>
              <a:buClr>
                <a:schemeClr val="dk1"/>
              </a:buClr>
              <a:buSzPts val="1800"/>
              <a:buChar char="•"/>
              <a:defRPr b="1"/>
            </a:lvl2pPr>
            <a:lvl3pPr marL="1371600" lvl="2" indent="-342900" algn="l">
              <a:lnSpc>
                <a:spcPct val="90000"/>
              </a:lnSpc>
              <a:spcBef>
                <a:spcPts val="500"/>
              </a:spcBef>
              <a:spcAft>
                <a:spcPts val="0"/>
              </a:spcAft>
              <a:buClr>
                <a:schemeClr val="dk1"/>
              </a:buClr>
              <a:buSzPts val="1800"/>
              <a:buChar char="•"/>
              <a:defRPr b="1"/>
            </a:lvl3pPr>
            <a:lvl4pPr marL="1828800" lvl="3" indent="-342900" algn="l">
              <a:lnSpc>
                <a:spcPct val="90000"/>
              </a:lnSpc>
              <a:spcBef>
                <a:spcPts val="500"/>
              </a:spcBef>
              <a:spcAft>
                <a:spcPts val="0"/>
              </a:spcAft>
              <a:buClr>
                <a:schemeClr val="dk1"/>
              </a:buClr>
              <a:buSzPts val="1800"/>
              <a:buChar char="•"/>
              <a:defRPr b="1"/>
            </a:lvl4pPr>
            <a:lvl5pPr marL="2286000" lvl="4" indent="-342900" algn="l">
              <a:lnSpc>
                <a:spcPct val="90000"/>
              </a:lnSpc>
              <a:spcBef>
                <a:spcPts val="500"/>
              </a:spcBef>
              <a:spcAft>
                <a:spcPts val="0"/>
              </a:spcAft>
              <a:buClr>
                <a:schemeClr val="dk1"/>
              </a:buClr>
              <a:buSzPts val="1800"/>
              <a:buChar char="•"/>
              <a:defRPr b="1"/>
            </a:lvl5pPr>
            <a:lvl6pPr marL="2743200" lvl="5" indent="-342900" algn="l">
              <a:lnSpc>
                <a:spcPct val="90000"/>
              </a:lnSpc>
              <a:spcBef>
                <a:spcPts val="500"/>
              </a:spcBef>
              <a:spcAft>
                <a:spcPts val="0"/>
              </a:spcAft>
              <a:buClr>
                <a:schemeClr val="dk1"/>
              </a:buClr>
              <a:buSzPts val="1800"/>
              <a:buChar char="•"/>
              <a:defRPr b="1"/>
            </a:lvl6pPr>
            <a:lvl7pPr marL="3200400" lvl="6" indent="-342900" algn="l">
              <a:lnSpc>
                <a:spcPct val="90000"/>
              </a:lnSpc>
              <a:spcBef>
                <a:spcPts val="500"/>
              </a:spcBef>
              <a:spcAft>
                <a:spcPts val="0"/>
              </a:spcAft>
              <a:buClr>
                <a:schemeClr val="dk1"/>
              </a:buClr>
              <a:buSzPts val="1800"/>
              <a:buChar char="•"/>
              <a:defRPr b="1"/>
            </a:lvl7pPr>
            <a:lvl8pPr marL="3657600" lvl="7" indent="-342900" algn="l">
              <a:lnSpc>
                <a:spcPct val="90000"/>
              </a:lnSpc>
              <a:spcBef>
                <a:spcPts val="500"/>
              </a:spcBef>
              <a:spcAft>
                <a:spcPts val="0"/>
              </a:spcAft>
              <a:buClr>
                <a:schemeClr val="dk1"/>
              </a:buClr>
              <a:buSzPts val="1800"/>
              <a:buChar char="•"/>
              <a:defRPr b="1"/>
            </a:lvl8pPr>
            <a:lvl9pPr marL="4114800" lvl="8" indent="-342900" algn="l">
              <a:lnSpc>
                <a:spcPct val="90000"/>
              </a:lnSpc>
              <a:spcBef>
                <a:spcPts val="500"/>
              </a:spcBef>
              <a:spcAft>
                <a:spcPts val="0"/>
              </a:spcAft>
              <a:buClr>
                <a:schemeClr val="dk1"/>
              </a:buClr>
              <a:buSzPts val="1800"/>
              <a:buChar char="•"/>
              <a:defRPr b="1"/>
            </a:lvl9pPr>
          </a:lstStyle>
          <a:p>
            <a:endParaRPr/>
          </a:p>
        </p:txBody>
      </p:sp>
      <p:pic>
        <p:nvPicPr>
          <p:cNvPr id="32" name="Google Shape;32;p4"/>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fo Summary Slide">
  <p:cSld name="Info Summary Slide">
    <p:spTree>
      <p:nvGrpSpPr>
        <p:cNvPr id="1" name="Shape 33"/>
        <p:cNvGrpSpPr/>
        <p:nvPr/>
      </p:nvGrpSpPr>
      <p:grpSpPr>
        <a:xfrm>
          <a:off x="0" y="0"/>
          <a:ext cx="0" cy="0"/>
          <a:chOff x="0" y="0"/>
          <a:chExt cx="0" cy="0"/>
        </a:xfrm>
      </p:grpSpPr>
      <p:pic>
        <p:nvPicPr>
          <p:cNvPr id="34" name="Google Shape;34;p5"/>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35" name="Google Shape;35;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8" name="Google Shape;38;p5"/>
          <p:cNvSpPr txBox="1">
            <a:spLocks noGrp="1"/>
          </p:cNvSpPr>
          <p:nvPr>
            <p:ph type="body" idx="1"/>
          </p:nvPr>
        </p:nvSpPr>
        <p:spPr>
          <a:xfrm>
            <a:off x="468433" y="1788460"/>
            <a:ext cx="11300052" cy="4567890"/>
          </a:xfrm>
          <a:prstGeom prst="rect">
            <a:avLst/>
          </a:prstGeom>
          <a:noFill/>
          <a:ln>
            <a:noFill/>
          </a:ln>
        </p:spPr>
        <p:txBody>
          <a:bodyPr spcFirstLastPara="1" wrap="square" lIns="91425" tIns="45700" rIns="91425" bIns="45700" anchor="t" anchorCtr="0">
            <a:normAutofit/>
          </a:bodyPr>
          <a:lstStyle>
            <a:lvl1pPr marL="457200" lvl="0" indent="-360680" algn="l">
              <a:lnSpc>
                <a:spcPct val="90000"/>
              </a:lnSpc>
              <a:spcBef>
                <a:spcPts val="1000"/>
              </a:spcBef>
              <a:spcAft>
                <a:spcPts val="0"/>
              </a:spcAft>
              <a:buClr>
                <a:srgbClr val="006600"/>
              </a:buClr>
              <a:buSzPts val="2080"/>
              <a:buFont typeface="Arial"/>
              <a:buChar char="•"/>
              <a:defRPr sz="2600">
                <a:latin typeface="Calibri"/>
                <a:ea typeface="Calibri"/>
                <a:cs typeface="Calibri"/>
                <a:sym typeface="Calibri"/>
              </a:defRPr>
            </a:lvl1pPr>
            <a:lvl2pPr marL="914400" lvl="1"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2pPr>
            <a:lvl3pPr marL="1371600" lvl="2"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3pPr>
            <a:lvl4pPr marL="1828800" lvl="3"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4pPr>
            <a:lvl5pPr marL="2286000" lvl="4"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 name="Google Shape;39;p5"/>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40" name="Google Shape;40;p5"/>
          <p:cNvSpPr txBox="1">
            <a:spLocks noGrp="1"/>
          </p:cNvSpPr>
          <p:nvPr>
            <p:ph type="body" idx="2"/>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41" name="Google Shape;41;p5"/>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fo or Image Slide">
  <p:cSld name="Info or Image Slide">
    <p:spTree>
      <p:nvGrpSpPr>
        <p:cNvPr id="1" name="Shape 42"/>
        <p:cNvGrpSpPr/>
        <p:nvPr/>
      </p:nvGrpSpPr>
      <p:grpSpPr>
        <a:xfrm>
          <a:off x="0" y="0"/>
          <a:ext cx="0" cy="0"/>
          <a:chOff x="0" y="0"/>
          <a:chExt cx="0" cy="0"/>
        </a:xfrm>
      </p:grpSpPr>
      <p:pic>
        <p:nvPicPr>
          <p:cNvPr id="43" name="Google Shape;43;p6"/>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44" name="Google Shape;44;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7" name="Google Shape;47;p6"/>
          <p:cNvSpPr txBox="1">
            <a:spLocks noGrp="1"/>
          </p:cNvSpPr>
          <p:nvPr>
            <p:ph type="body" idx="1"/>
          </p:nvPr>
        </p:nvSpPr>
        <p:spPr>
          <a:xfrm>
            <a:off x="6264811" y="1887705"/>
            <a:ext cx="5317588" cy="423845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6600"/>
              </a:buClr>
              <a:buSzPts val="2800"/>
              <a:buFont typeface="Arial"/>
              <a:buChar char="•"/>
              <a:defRPr sz="28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55600" algn="l">
              <a:lnSpc>
                <a:spcPct val="90000"/>
              </a:lnSpc>
              <a:spcBef>
                <a:spcPts val="500"/>
              </a:spcBef>
              <a:spcAft>
                <a:spcPts val="0"/>
              </a:spcAft>
              <a:buClr>
                <a:srgbClr val="006600"/>
              </a:buClr>
              <a:buSzPts val="2000"/>
              <a:buFont typeface="Arial"/>
              <a:buChar char="•"/>
              <a:defRPr sz="2000">
                <a:latin typeface="Calibri"/>
                <a:ea typeface="Calibri"/>
                <a:cs typeface="Calibri"/>
                <a:sym typeface="Calibri"/>
              </a:defRPr>
            </a:lvl3pPr>
            <a:lvl4pPr marL="1828800" lvl="3" indent="-342900" algn="l">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4pPr>
            <a:lvl5pPr marL="2286000" lvl="4" indent="-342900" algn="l">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48" name="Google Shape;48;p6"/>
          <p:cNvSpPr txBox="1">
            <a:spLocks noGrp="1"/>
          </p:cNvSpPr>
          <p:nvPr>
            <p:ph type="body" idx="2"/>
          </p:nvPr>
        </p:nvSpPr>
        <p:spPr>
          <a:xfrm>
            <a:off x="600221" y="1887705"/>
            <a:ext cx="5317588" cy="423845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6600"/>
              </a:buClr>
              <a:buSzPts val="2800"/>
              <a:buFont typeface="Arial"/>
              <a:buChar char="•"/>
              <a:defRPr sz="28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55600" algn="l">
              <a:lnSpc>
                <a:spcPct val="90000"/>
              </a:lnSpc>
              <a:spcBef>
                <a:spcPts val="500"/>
              </a:spcBef>
              <a:spcAft>
                <a:spcPts val="0"/>
              </a:spcAft>
              <a:buClr>
                <a:srgbClr val="006600"/>
              </a:buClr>
              <a:buSzPts val="2000"/>
              <a:buFont typeface="Arial"/>
              <a:buChar char="•"/>
              <a:defRPr sz="2000">
                <a:latin typeface="Calibri"/>
                <a:ea typeface="Calibri"/>
                <a:cs typeface="Calibri"/>
                <a:sym typeface="Calibri"/>
              </a:defRPr>
            </a:lvl3pPr>
            <a:lvl4pPr marL="1828800" lvl="3" indent="-342900" algn="l">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4pPr>
            <a:lvl5pPr marL="2286000" lvl="4" indent="-342900" algn="l">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cxnSp>
        <p:nvCxnSpPr>
          <p:cNvPr id="49" name="Google Shape;49;p6"/>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50" name="Google Shape;50;p6"/>
          <p:cNvSpPr txBox="1">
            <a:spLocks noGrp="1"/>
          </p:cNvSpPr>
          <p:nvPr>
            <p:ph type="body" idx="3"/>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51" name="Google Shape;51;p6"/>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fo or Image Slide 2">
  <p:cSld name="Info or Image Slide 2">
    <p:spTree>
      <p:nvGrpSpPr>
        <p:cNvPr id="1" name="Shape 52"/>
        <p:cNvGrpSpPr/>
        <p:nvPr/>
      </p:nvGrpSpPr>
      <p:grpSpPr>
        <a:xfrm>
          <a:off x="0" y="0"/>
          <a:ext cx="0" cy="0"/>
          <a:chOff x="0" y="0"/>
          <a:chExt cx="0" cy="0"/>
        </a:xfrm>
      </p:grpSpPr>
      <p:pic>
        <p:nvPicPr>
          <p:cNvPr id="53" name="Google Shape;53;p7"/>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54" name="Google Shape;54;p7"/>
          <p:cNvSpPr/>
          <p:nvPr/>
        </p:nvSpPr>
        <p:spPr>
          <a:xfrm>
            <a:off x="-14345" y="5498432"/>
            <a:ext cx="12206345" cy="1359568"/>
          </a:xfrm>
          <a:prstGeom prst="rect">
            <a:avLst/>
          </a:prstGeom>
          <a:solidFill>
            <a:srgbClr val="00622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55;p7"/>
          <p:cNvSpPr txBox="1">
            <a:spLocks noGrp="1"/>
          </p:cNvSpPr>
          <p:nvPr>
            <p:ph type="body" idx="1"/>
          </p:nvPr>
        </p:nvSpPr>
        <p:spPr>
          <a:xfrm>
            <a:off x="468433" y="1788461"/>
            <a:ext cx="11300052" cy="3495463"/>
          </a:xfrm>
          <a:prstGeom prst="rect">
            <a:avLst/>
          </a:prstGeom>
          <a:noFill/>
          <a:ln>
            <a:noFill/>
          </a:ln>
        </p:spPr>
        <p:txBody>
          <a:bodyPr spcFirstLastPara="1" wrap="square" lIns="91425" tIns="45700" rIns="91425" bIns="45700" anchor="t" anchorCtr="0">
            <a:normAutofit/>
          </a:bodyPr>
          <a:lstStyle>
            <a:lvl1pPr marL="457200" lvl="0" indent="-360680" algn="l">
              <a:lnSpc>
                <a:spcPct val="90000"/>
              </a:lnSpc>
              <a:spcBef>
                <a:spcPts val="1000"/>
              </a:spcBef>
              <a:spcAft>
                <a:spcPts val="0"/>
              </a:spcAft>
              <a:buClr>
                <a:srgbClr val="006600"/>
              </a:buClr>
              <a:buSzPts val="2080"/>
              <a:buFont typeface="Arial"/>
              <a:buChar char="•"/>
              <a:defRPr sz="2600">
                <a:latin typeface="Calibri"/>
                <a:ea typeface="Calibri"/>
                <a:cs typeface="Calibri"/>
                <a:sym typeface="Calibri"/>
              </a:defRPr>
            </a:lvl1pPr>
            <a:lvl2pPr marL="914400" lvl="1"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2pPr>
            <a:lvl3pPr marL="1371600" lvl="2"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3pPr>
            <a:lvl4pPr marL="1828800" lvl="3"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4pPr>
            <a:lvl5pPr marL="2286000" lvl="4"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7"/>
          <p:cNvSpPr txBox="1">
            <a:spLocks noGrp="1"/>
          </p:cNvSpPr>
          <p:nvPr>
            <p:ph type="body" idx="2"/>
          </p:nvPr>
        </p:nvSpPr>
        <p:spPr>
          <a:xfrm>
            <a:off x="391585" y="5607051"/>
            <a:ext cx="11432116" cy="612775"/>
          </a:xfrm>
          <a:prstGeom prst="rect">
            <a:avLst/>
          </a:prstGeom>
          <a:noFill/>
          <a:ln>
            <a:noFill/>
          </a:ln>
        </p:spPr>
        <p:txBody>
          <a:bodyPr spcFirstLastPara="1" wrap="square" lIns="91425" tIns="45700" rIns="91425" bIns="45700" anchor="t" anchorCtr="0">
            <a:noAutofit/>
          </a:bodyPr>
          <a:lstStyle>
            <a:lvl1pPr marL="457200" lvl="0" indent="-393700" algn="l">
              <a:lnSpc>
                <a:spcPct val="90000"/>
              </a:lnSpc>
              <a:spcBef>
                <a:spcPts val="1000"/>
              </a:spcBef>
              <a:spcAft>
                <a:spcPts val="0"/>
              </a:spcAft>
              <a:buClr>
                <a:schemeClr val="lt1"/>
              </a:buClr>
              <a:buSzPts val="2600"/>
              <a:buChar char="•"/>
              <a:defRPr sz="260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2pPr>
            <a:lvl3pPr marL="1371600" lvl="2" indent="-228600" algn="l">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3pPr>
            <a:lvl4pPr marL="1828800" lvl="3" indent="-228600" algn="l">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4pPr>
            <a:lvl5pPr marL="2286000" lvl="4" indent="-228600" algn="l">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60" name="Google Shape;60;p7"/>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61" name="Google Shape;61;p7"/>
          <p:cNvSpPr txBox="1">
            <a:spLocks noGrp="1"/>
          </p:cNvSpPr>
          <p:nvPr>
            <p:ph type="body" idx="3"/>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62" name="Google Shape;62;p7"/>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fo or Image Slide 3">
  <p:cSld name="Info or Image Slide 3">
    <p:spTree>
      <p:nvGrpSpPr>
        <p:cNvPr id="1" name="Shape 63"/>
        <p:cNvGrpSpPr/>
        <p:nvPr/>
      </p:nvGrpSpPr>
      <p:grpSpPr>
        <a:xfrm>
          <a:off x="0" y="0"/>
          <a:ext cx="0" cy="0"/>
          <a:chOff x="0" y="0"/>
          <a:chExt cx="0" cy="0"/>
        </a:xfrm>
      </p:grpSpPr>
      <p:pic>
        <p:nvPicPr>
          <p:cNvPr id="64" name="Google Shape;64;p8"/>
          <p:cNvPicPr preferRelativeResize="0"/>
          <p:nvPr/>
        </p:nvPicPr>
        <p:blipFill rotWithShape="1">
          <a:blip r:embed="rId2">
            <a:alphaModFix/>
          </a:blip>
          <a:srcRect/>
          <a:stretch/>
        </p:blipFill>
        <p:spPr>
          <a:xfrm>
            <a:off x="-14816" y="0"/>
            <a:ext cx="12556063" cy="2258556"/>
          </a:xfrm>
          <a:prstGeom prst="rect">
            <a:avLst/>
          </a:prstGeom>
          <a:noFill/>
          <a:ln>
            <a:noFill/>
          </a:ln>
        </p:spPr>
      </p:pic>
      <p:sp>
        <p:nvSpPr>
          <p:cNvPr id="65" name="Google Shape;65;p8"/>
          <p:cNvSpPr>
            <a:spLocks noGrp="1"/>
          </p:cNvSpPr>
          <p:nvPr>
            <p:ph type="pic" idx="2"/>
          </p:nvPr>
        </p:nvSpPr>
        <p:spPr>
          <a:xfrm>
            <a:off x="-14816" y="4592037"/>
            <a:ext cx="3062811" cy="1667142"/>
          </a:xfrm>
          <a:prstGeom prst="rect">
            <a:avLst/>
          </a:prstGeom>
          <a:noFill/>
          <a:ln>
            <a:noFill/>
          </a:ln>
        </p:spPr>
      </p:sp>
      <p:sp>
        <p:nvSpPr>
          <p:cNvPr id="66" name="Google Shape;66;p8"/>
          <p:cNvSpPr>
            <a:spLocks noGrp="1"/>
          </p:cNvSpPr>
          <p:nvPr>
            <p:ph type="pic" idx="3"/>
          </p:nvPr>
        </p:nvSpPr>
        <p:spPr>
          <a:xfrm>
            <a:off x="3033185" y="4592037"/>
            <a:ext cx="3062811" cy="1667142"/>
          </a:xfrm>
          <a:prstGeom prst="rect">
            <a:avLst/>
          </a:prstGeom>
          <a:noFill/>
          <a:ln>
            <a:noFill/>
          </a:ln>
        </p:spPr>
      </p:sp>
      <p:sp>
        <p:nvSpPr>
          <p:cNvPr id="67" name="Google Shape;67;p8"/>
          <p:cNvSpPr>
            <a:spLocks noGrp="1"/>
          </p:cNvSpPr>
          <p:nvPr>
            <p:ph type="pic" idx="4"/>
          </p:nvPr>
        </p:nvSpPr>
        <p:spPr>
          <a:xfrm>
            <a:off x="6081189" y="4592037"/>
            <a:ext cx="3062811" cy="1667142"/>
          </a:xfrm>
          <a:prstGeom prst="rect">
            <a:avLst/>
          </a:prstGeom>
          <a:noFill/>
          <a:ln>
            <a:noFill/>
          </a:ln>
        </p:spPr>
      </p:sp>
      <p:sp>
        <p:nvSpPr>
          <p:cNvPr id="68" name="Google Shape;68;p8"/>
          <p:cNvSpPr>
            <a:spLocks noGrp="1"/>
          </p:cNvSpPr>
          <p:nvPr>
            <p:ph type="pic" idx="5"/>
          </p:nvPr>
        </p:nvSpPr>
        <p:spPr>
          <a:xfrm>
            <a:off x="9129199" y="4592037"/>
            <a:ext cx="3062811" cy="1667142"/>
          </a:xfrm>
          <a:prstGeom prst="rect">
            <a:avLst/>
          </a:prstGeom>
          <a:noFill/>
          <a:ln>
            <a:noFill/>
          </a:ln>
        </p:spPr>
      </p:sp>
      <p:sp>
        <p:nvSpPr>
          <p:cNvPr id="69" name="Google Shape;69;p8"/>
          <p:cNvSpPr/>
          <p:nvPr/>
        </p:nvSpPr>
        <p:spPr>
          <a:xfrm>
            <a:off x="-14816" y="6267691"/>
            <a:ext cx="12206816" cy="590308"/>
          </a:xfrm>
          <a:prstGeom prst="rect">
            <a:avLst/>
          </a:prstGeom>
          <a:solidFill>
            <a:srgbClr val="00622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 name="Google Shape;7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73" name="Google Shape;73;p8"/>
          <p:cNvSpPr txBox="1">
            <a:spLocks noGrp="1"/>
          </p:cNvSpPr>
          <p:nvPr>
            <p:ph type="body" idx="1"/>
          </p:nvPr>
        </p:nvSpPr>
        <p:spPr>
          <a:xfrm>
            <a:off x="468433" y="1847453"/>
            <a:ext cx="11300052" cy="2459075"/>
          </a:xfrm>
          <a:prstGeom prst="rect">
            <a:avLst/>
          </a:prstGeom>
          <a:noFill/>
          <a:ln>
            <a:noFill/>
          </a:ln>
        </p:spPr>
        <p:txBody>
          <a:bodyPr spcFirstLastPara="1" wrap="square" lIns="91425" tIns="45700" rIns="91425" bIns="45700" anchor="t" anchorCtr="0">
            <a:normAutofit/>
          </a:bodyPr>
          <a:lstStyle>
            <a:lvl1pPr marL="457200" lvl="0" indent="-360680" algn="l">
              <a:lnSpc>
                <a:spcPct val="90000"/>
              </a:lnSpc>
              <a:spcBef>
                <a:spcPts val="1000"/>
              </a:spcBef>
              <a:spcAft>
                <a:spcPts val="0"/>
              </a:spcAft>
              <a:buClr>
                <a:srgbClr val="006600"/>
              </a:buClr>
              <a:buSzPts val="2080"/>
              <a:buFont typeface="Arial"/>
              <a:buChar char="•"/>
              <a:defRPr sz="2600">
                <a:latin typeface="Calibri"/>
                <a:ea typeface="Calibri"/>
                <a:cs typeface="Calibri"/>
                <a:sym typeface="Calibri"/>
              </a:defRPr>
            </a:lvl1pPr>
            <a:lvl2pPr marL="914400" lvl="1"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2pPr>
            <a:lvl3pPr marL="1371600" lvl="2"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3pPr>
            <a:lvl4pPr marL="1828800" lvl="3"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4pPr>
            <a:lvl5pPr marL="2286000" lvl="4"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4" name="Google Shape;74;p8"/>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75" name="Google Shape;75;p8"/>
          <p:cNvSpPr txBox="1">
            <a:spLocks noGrp="1"/>
          </p:cNvSpPr>
          <p:nvPr>
            <p:ph type="body" idx="6"/>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76" name="Google Shape;76;p8"/>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fo or Image Slide 4">
  <p:cSld name="Info or Image Slide 4">
    <p:spTree>
      <p:nvGrpSpPr>
        <p:cNvPr id="1" name="Shape 77"/>
        <p:cNvGrpSpPr/>
        <p:nvPr/>
      </p:nvGrpSpPr>
      <p:grpSpPr>
        <a:xfrm>
          <a:off x="0" y="0"/>
          <a:ext cx="0" cy="0"/>
          <a:chOff x="0" y="0"/>
          <a:chExt cx="0" cy="0"/>
        </a:xfrm>
      </p:grpSpPr>
      <p:pic>
        <p:nvPicPr>
          <p:cNvPr id="78" name="Google Shape;78;p9"/>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79" name="Google Shape;79;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9"/>
          <p:cNvSpPr txBox="1">
            <a:spLocks noGrp="1"/>
          </p:cNvSpPr>
          <p:nvPr>
            <p:ph type="body" idx="1"/>
          </p:nvPr>
        </p:nvSpPr>
        <p:spPr>
          <a:xfrm>
            <a:off x="468433" y="1803208"/>
            <a:ext cx="6509884" cy="456789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9"/>
          <p:cNvSpPr>
            <a:spLocks noGrp="1"/>
          </p:cNvSpPr>
          <p:nvPr>
            <p:ph type="pic" idx="2"/>
          </p:nvPr>
        </p:nvSpPr>
        <p:spPr>
          <a:xfrm>
            <a:off x="7475622" y="1819736"/>
            <a:ext cx="4106777" cy="1900738"/>
          </a:xfrm>
          <a:prstGeom prst="rect">
            <a:avLst/>
          </a:prstGeom>
          <a:noFill/>
          <a:ln>
            <a:noFill/>
          </a:ln>
        </p:spPr>
      </p:sp>
      <p:sp>
        <p:nvSpPr>
          <p:cNvPr id="84" name="Google Shape;84;p9"/>
          <p:cNvSpPr>
            <a:spLocks noGrp="1"/>
          </p:cNvSpPr>
          <p:nvPr>
            <p:ph type="pic" idx="3"/>
          </p:nvPr>
        </p:nvSpPr>
        <p:spPr>
          <a:xfrm>
            <a:off x="7475622" y="4153869"/>
            <a:ext cx="4106777" cy="1900738"/>
          </a:xfrm>
          <a:prstGeom prst="rect">
            <a:avLst/>
          </a:prstGeom>
          <a:noFill/>
          <a:ln>
            <a:noFill/>
          </a:ln>
        </p:spPr>
      </p:sp>
      <p:cxnSp>
        <p:nvCxnSpPr>
          <p:cNvPr id="85" name="Google Shape;85;p9"/>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86" name="Google Shape;86;p9"/>
          <p:cNvSpPr txBox="1">
            <a:spLocks noGrp="1"/>
          </p:cNvSpPr>
          <p:nvPr>
            <p:ph type="body" idx="4"/>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87" name="Google Shape;87;p9"/>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fo or Image Slide 5">
  <p:cSld name="Info or Image Slide 5">
    <p:spTree>
      <p:nvGrpSpPr>
        <p:cNvPr id="1" name="Shape 88"/>
        <p:cNvGrpSpPr/>
        <p:nvPr/>
      </p:nvGrpSpPr>
      <p:grpSpPr>
        <a:xfrm>
          <a:off x="0" y="0"/>
          <a:ext cx="0" cy="0"/>
          <a:chOff x="0" y="0"/>
          <a:chExt cx="0" cy="0"/>
        </a:xfrm>
      </p:grpSpPr>
      <p:pic>
        <p:nvPicPr>
          <p:cNvPr id="89" name="Google Shape;89;p10"/>
          <p:cNvPicPr preferRelativeResize="0"/>
          <p:nvPr/>
        </p:nvPicPr>
        <p:blipFill rotWithShape="1">
          <a:blip r:embed="rId2">
            <a:alphaModFix/>
          </a:blip>
          <a:srcRect/>
          <a:stretch/>
        </p:blipFill>
        <p:spPr>
          <a:xfrm>
            <a:off x="-23971" y="-9626"/>
            <a:ext cx="12556063" cy="2258556"/>
          </a:xfrm>
          <a:prstGeom prst="rect">
            <a:avLst/>
          </a:prstGeom>
          <a:noFill/>
          <a:ln>
            <a:noFill/>
          </a:ln>
        </p:spPr>
      </p:pic>
      <p:sp>
        <p:nvSpPr>
          <p:cNvPr id="90" name="Google Shape;9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93" name="Google Shape;93;p10"/>
          <p:cNvSpPr txBox="1">
            <a:spLocks noGrp="1"/>
          </p:cNvSpPr>
          <p:nvPr>
            <p:ph type="body" idx="1"/>
          </p:nvPr>
        </p:nvSpPr>
        <p:spPr>
          <a:xfrm>
            <a:off x="5072515" y="1803208"/>
            <a:ext cx="6509884" cy="456789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0"/>
          <p:cNvSpPr>
            <a:spLocks noGrp="1"/>
          </p:cNvSpPr>
          <p:nvPr>
            <p:ph type="pic" idx="2"/>
          </p:nvPr>
        </p:nvSpPr>
        <p:spPr>
          <a:xfrm>
            <a:off x="609602" y="1819736"/>
            <a:ext cx="4106777" cy="1900738"/>
          </a:xfrm>
          <a:prstGeom prst="rect">
            <a:avLst/>
          </a:prstGeom>
          <a:noFill/>
          <a:ln>
            <a:noFill/>
          </a:ln>
        </p:spPr>
      </p:sp>
      <p:sp>
        <p:nvSpPr>
          <p:cNvPr id="95" name="Google Shape;95;p10"/>
          <p:cNvSpPr>
            <a:spLocks noGrp="1"/>
          </p:cNvSpPr>
          <p:nvPr>
            <p:ph type="pic" idx="3"/>
          </p:nvPr>
        </p:nvSpPr>
        <p:spPr>
          <a:xfrm>
            <a:off x="609602" y="4153869"/>
            <a:ext cx="4106777" cy="1900738"/>
          </a:xfrm>
          <a:prstGeom prst="rect">
            <a:avLst/>
          </a:prstGeom>
          <a:noFill/>
          <a:ln>
            <a:noFill/>
          </a:ln>
        </p:spPr>
      </p:sp>
      <p:cxnSp>
        <p:nvCxnSpPr>
          <p:cNvPr id="96" name="Google Shape;96;p10"/>
          <p:cNvCxnSpPr/>
          <p:nvPr/>
        </p:nvCxnSpPr>
        <p:spPr>
          <a:xfrm>
            <a:off x="2546750" y="576497"/>
            <a:ext cx="0" cy="1059900"/>
          </a:xfrm>
          <a:prstGeom prst="straightConnector1">
            <a:avLst/>
          </a:prstGeom>
          <a:noFill/>
          <a:ln w="12700" cap="flat" cmpd="sng">
            <a:solidFill>
              <a:srgbClr val="FFC000"/>
            </a:solidFill>
            <a:prstDash val="solid"/>
            <a:miter lim="800000"/>
            <a:headEnd type="none" w="sm" len="sm"/>
            <a:tailEnd type="none" w="sm" len="sm"/>
          </a:ln>
        </p:spPr>
      </p:cxnSp>
      <p:sp>
        <p:nvSpPr>
          <p:cNvPr id="97" name="Google Shape;97;p10"/>
          <p:cNvSpPr txBox="1">
            <a:spLocks noGrp="1"/>
          </p:cNvSpPr>
          <p:nvPr>
            <p:ph type="body" idx="4"/>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FFC000"/>
              </a:buClr>
              <a:buSzPts val="4000"/>
              <a:buNone/>
              <a:defRPr sz="4000" b="1">
                <a:solidFill>
                  <a:srgbClr val="FFC000"/>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98" name="Google Shape;98;p10"/>
          <p:cNvPicPr preferRelativeResize="0"/>
          <p:nvPr/>
        </p:nvPicPr>
        <p:blipFill>
          <a:blip r:embed="rId3">
            <a:alphaModFix/>
          </a:blip>
          <a:stretch>
            <a:fillRect/>
          </a:stretch>
        </p:blipFill>
        <p:spPr>
          <a:xfrm>
            <a:off x="599024" y="576500"/>
            <a:ext cx="1670671" cy="11942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45.jpg"/><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hyperlink" Target="https://calfresh.dss.ca.gov/cfhl/" TargetMode="External"/><Relationship Id="rId13"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hyperlink" Target="http://eatfresh.org" TargetMode="External"/><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hyperlink" Target="http://www.myplate.gov" TargetMode="External"/><Relationship Id="rId11" Type="http://schemas.openxmlformats.org/officeDocument/2006/relationships/image" Target="../media/image51.png"/><Relationship Id="rId5" Type="http://schemas.openxmlformats.org/officeDocument/2006/relationships/image" Target="../media/image48.png"/><Relationship Id="rId10" Type="http://schemas.openxmlformats.org/officeDocument/2006/relationships/hyperlink" Target="https://www.commonthreads.org/" TargetMode="External"/><Relationship Id="rId4" Type="http://schemas.openxmlformats.org/officeDocument/2006/relationships/hyperlink" Target="http://www.usda.gov" TargetMode="External"/><Relationship Id="rId9" Type="http://schemas.openxmlformats.org/officeDocument/2006/relationships/image" Target="../media/image50.png"/><Relationship Id="rId14" Type="http://schemas.openxmlformats.org/officeDocument/2006/relationships/hyperlink" Target="https://www.foodsafety.gov/"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calfreshhealthyliving.org" TargetMode="External"/><Relationship Id="rId7"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6.png"/><Relationship Id="rId4" Type="http://schemas.openxmlformats.org/officeDocument/2006/relationships/hyperlink" Target="http://www.leahspantry.org" TargetMode="External"/><Relationship Id="rId9" Type="http://schemas.openxmlformats.org/officeDocument/2006/relationships/image" Target="../media/image8.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8"/>
          <p:cNvSpPr txBox="1">
            <a:spLocks noGrp="1"/>
          </p:cNvSpPr>
          <p:nvPr>
            <p:ph type="body" idx="1"/>
          </p:nvPr>
        </p:nvSpPr>
        <p:spPr>
          <a:xfrm>
            <a:off x="33525" y="5687575"/>
            <a:ext cx="11722500" cy="1017900"/>
          </a:xfrm>
          <a:prstGeom prst="rect">
            <a:avLst/>
          </a:prstGeom>
          <a:noFill/>
          <a:ln>
            <a:noFill/>
          </a:ln>
        </p:spPr>
        <p:txBody>
          <a:bodyPr spcFirstLastPara="1" wrap="square" lIns="91425" tIns="45700" rIns="91425" bIns="45700" anchor="t" anchorCtr="0">
            <a:normAutofit fontScale="55000" lnSpcReduction="20000"/>
          </a:bodyPr>
          <a:lstStyle/>
          <a:p>
            <a:pPr marL="0" lvl="0" indent="0" algn="ctr" rtl="0">
              <a:spcBef>
                <a:spcPts val="0"/>
              </a:spcBef>
              <a:spcAft>
                <a:spcPts val="0"/>
              </a:spcAft>
              <a:buClr>
                <a:schemeClr val="accent4"/>
              </a:buClr>
              <a:buSzPct val="49080"/>
              <a:buFont typeface="Arial"/>
              <a:buNone/>
            </a:pPr>
            <a:r>
              <a:rPr lang="en-GB" sz="8964">
                <a:solidFill>
                  <a:schemeClr val="accent4"/>
                </a:solidFill>
              </a:rPr>
              <a:t>All Agency Relations Conference</a:t>
            </a:r>
            <a:endParaRPr sz="8964">
              <a:solidFill>
                <a:schemeClr val="accent4"/>
              </a:solidFill>
            </a:endParaRPr>
          </a:p>
          <a:p>
            <a:pPr marL="0" lvl="0" indent="0" algn="ctr" rtl="0">
              <a:spcBef>
                <a:spcPts val="0"/>
              </a:spcBef>
              <a:spcAft>
                <a:spcPts val="0"/>
              </a:spcAft>
              <a:buClr>
                <a:schemeClr val="accent4"/>
              </a:buClr>
              <a:buSzPct val="93774"/>
              <a:buFont typeface="Arial"/>
              <a:buNone/>
            </a:pPr>
            <a:r>
              <a:rPr lang="en-GB" sz="4692">
                <a:solidFill>
                  <a:srgbClr val="006600"/>
                </a:solidFill>
              </a:rPr>
              <a:t>How to Elevate the Pantry Environment</a:t>
            </a:r>
            <a:endParaRPr sz="6092"/>
          </a:p>
        </p:txBody>
      </p:sp>
      <p:pic>
        <p:nvPicPr>
          <p:cNvPr id="187" name="Google Shape;187;p18" descr="CalFresh Healthy Living logo"/>
          <p:cNvPicPr preferRelativeResize="0"/>
          <p:nvPr/>
        </p:nvPicPr>
        <p:blipFill rotWithShape="1">
          <a:blip r:embed="rId3">
            <a:alphaModFix/>
          </a:blip>
          <a:srcRect/>
          <a:stretch/>
        </p:blipFill>
        <p:spPr>
          <a:xfrm>
            <a:off x="453975" y="4384175"/>
            <a:ext cx="1871289" cy="789000"/>
          </a:xfrm>
          <a:prstGeom prst="rect">
            <a:avLst/>
          </a:prstGeom>
          <a:noFill/>
          <a:ln>
            <a:noFill/>
          </a:ln>
        </p:spPr>
      </p:pic>
      <p:pic>
        <p:nvPicPr>
          <p:cNvPr id="188" name="Google Shape;188;p18"/>
          <p:cNvPicPr preferRelativeResize="0"/>
          <p:nvPr/>
        </p:nvPicPr>
        <p:blipFill>
          <a:blip r:embed="rId4">
            <a:alphaModFix/>
          </a:blip>
          <a:stretch>
            <a:fillRect/>
          </a:stretch>
        </p:blipFill>
        <p:spPr>
          <a:xfrm>
            <a:off x="7574425" y="4288900"/>
            <a:ext cx="1129125" cy="1129125"/>
          </a:xfrm>
          <a:prstGeom prst="rect">
            <a:avLst/>
          </a:prstGeom>
          <a:noFill/>
          <a:ln>
            <a:noFill/>
          </a:ln>
        </p:spPr>
      </p:pic>
      <p:pic>
        <p:nvPicPr>
          <p:cNvPr id="189" name="Google Shape;189;p18" title="DPH_logo_hor_En_black.png"/>
          <p:cNvPicPr preferRelativeResize="0"/>
          <p:nvPr/>
        </p:nvPicPr>
        <p:blipFill>
          <a:blip r:embed="rId5">
            <a:alphaModFix/>
          </a:blip>
          <a:stretch>
            <a:fillRect/>
          </a:stretch>
        </p:blipFill>
        <p:spPr>
          <a:xfrm>
            <a:off x="2367225" y="4422237"/>
            <a:ext cx="2245950" cy="862475"/>
          </a:xfrm>
          <a:prstGeom prst="rect">
            <a:avLst/>
          </a:prstGeom>
          <a:noFill/>
          <a:ln>
            <a:noFill/>
          </a:ln>
        </p:spPr>
      </p:pic>
      <p:pic>
        <p:nvPicPr>
          <p:cNvPr id="190" name="Google Shape;190;p18"/>
          <p:cNvPicPr preferRelativeResize="0"/>
          <p:nvPr/>
        </p:nvPicPr>
        <p:blipFill>
          <a:blip r:embed="rId6">
            <a:alphaModFix/>
          </a:blip>
          <a:stretch>
            <a:fillRect/>
          </a:stretch>
        </p:blipFill>
        <p:spPr>
          <a:xfrm>
            <a:off x="8818900" y="3903084"/>
            <a:ext cx="1900725" cy="1900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7"/>
          <p:cNvSpPr txBox="1">
            <a:spLocks noGrp="1"/>
          </p:cNvSpPr>
          <p:nvPr>
            <p:ph type="body" idx="4"/>
          </p:nvPr>
        </p:nvSpPr>
        <p:spPr>
          <a:xfrm>
            <a:off x="2848800" y="781103"/>
            <a:ext cx="59286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solidFill>
                  <a:srgbClr val="317727"/>
                </a:solidFill>
              </a:rPr>
              <a:t>Other Examples</a:t>
            </a:r>
            <a:endParaRPr>
              <a:solidFill>
                <a:srgbClr val="317727"/>
              </a:solidFill>
            </a:endParaRPr>
          </a:p>
        </p:txBody>
      </p:sp>
      <p:pic>
        <p:nvPicPr>
          <p:cNvPr id="262" name="Google Shape;262;p27"/>
          <p:cNvPicPr preferRelativeResize="0"/>
          <p:nvPr/>
        </p:nvPicPr>
        <p:blipFill rotWithShape="1">
          <a:blip r:embed="rId3">
            <a:alphaModFix/>
          </a:blip>
          <a:srcRect l="3008" r="3837" b="18012"/>
          <a:stretch/>
        </p:blipFill>
        <p:spPr>
          <a:xfrm>
            <a:off x="4520825" y="2673300"/>
            <a:ext cx="7246000" cy="3121501"/>
          </a:xfrm>
          <a:prstGeom prst="rect">
            <a:avLst/>
          </a:prstGeom>
          <a:noFill/>
          <a:ln w="76200" cap="flat" cmpd="sng">
            <a:solidFill>
              <a:schemeClr val="accent4"/>
            </a:solidFill>
            <a:prstDash val="solid"/>
            <a:miter lim="8000"/>
            <a:headEnd type="none" w="sm" len="sm"/>
            <a:tailEnd type="none" w="sm" len="sm"/>
          </a:ln>
        </p:spPr>
      </p:pic>
      <p:pic>
        <p:nvPicPr>
          <p:cNvPr id="263" name="Google Shape;263;p27"/>
          <p:cNvPicPr preferRelativeResize="0"/>
          <p:nvPr/>
        </p:nvPicPr>
        <p:blipFill rotWithShape="1">
          <a:blip r:embed="rId4">
            <a:alphaModFix/>
          </a:blip>
          <a:srcRect l="16540" r="3708" b="26686"/>
          <a:stretch/>
        </p:blipFill>
        <p:spPr>
          <a:xfrm>
            <a:off x="639225" y="2156976"/>
            <a:ext cx="3424927" cy="4197699"/>
          </a:xfrm>
          <a:prstGeom prst="rect">
            <a:avLst/>
          </a:prstGeom>
          <a:noFill/>
          <a:ln w="76200" cap="flat" cmpd="sng">
            <a:solidFill>
              <a:srgbClr val="006600"/>
            </a:solidFill>
            <a:prstDash val="solid"/>
            <a:miter lim="8000"/>
            <a:headEnd type="none" w="sm" len="sm"/>
            <a:tailEnd type="none" w="sm" len="sm"/>
          </a:ln>
        </p:spPr>
      </p:pic>
      <p:sp>
        <p:nvSpPr>
          <p:cNvPr id="264" name="Google Shape;264;p27"/>
          <p:cNvSpPr txBox="1"/>
          <p:nvPr/>
        </p:nvSpPr>
        <p:spPr>
          <a:xfrm>
            <a:off x="4520825" y="5998050"/>
            <a:ext cx="7245900" cy="554100"/>
          </a:xfrm>
          <a:prstGeom prst="rect">
            <a:avLst/>
          </a:prstGeom>
          <a:noFill/>
          <a:ln>
            <a:noFill/>
          </a:ln>
        </p:spPr>
        <p:txBody>
          <a:bodyPr spcFirstLastPara="1" wrap="square" lIns="91425" tIns="91425" rIns="91425" bIns="91425" anchor="t" anchorCtr="0">
            <a:spAutoFit/>
          </a:bodyPr>
          <a:lstStyle/>
          <a:p>
            <a:pPr marL="457200" lvl="0" indent="0" algn="ctr" rtl="0">
              <a:lnSpc>
                <a:spcPct val="117999"/>
              </a:lnSpc>
              <a:spcBef>
                <a:spcPts val="0"/>
              </a:spcBef>
              <a:spcAft>
                <a:spcPts val="0"/>
              </a:spcAft>
              <a:buNone/>
            </a:pPr>
            <a:r>
              <a:rPr lang="en-GB" sz="2400" b="1">
                <a:solidFill>
                  <a:srgbClr val="317727"/>
                </a:solidFill>
                <a:latin typeface="Calibri"/>
                <a:ea typeface="Calibri"/>
                <a:cs typeface="Calibri"/>
                <a:sym typeface="Calibri"/>
              </a:rPr>
              <a:t>Leah’s Pantry </a:t>
            </a:r>
            <a:endParaRPr sz="2400" b="1">
              <a:solidFill>
                <a:srgbClr val="317727"/>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8"/>
          <p:cNvSpPr txBox="1">
            <a:spLocks noGrp="1"/>
          </p:cNvSpPr>
          <p:nvPr>
            <p:ph type="body" idx="4"/>
          </p:nvPr>
        </p:nvSpPr>
        <p:spPr>
          <a:xfrm>
            <a:off x="2772600" y="628703"/>
            <a:ext cx="59286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solidFill>
                  <a:srgbClr val="317727"/>
                </a:solidFill>
              </a:rPr>
              <a:t>Tasty Tips </a:t>
            </a:r>
            <a:endParaRPr>
              <a:solidFill>
                <a:srgbClr val="317727"/>
              </a:solidFill>
            </a:endParaRPr>
          </a:p>
        </p:txBody>
      </p:sp>
      <p:pic>
        <p:nvPicPr>
          <p:cNvPr id="270" name="Google Shape;270;p28"/>
          <p:cNvPicPr preferRelativeResize="0"/>
          <p:nvPr/>
        </p:nvPicPr>
        <p:blipFill rotWithShape="1">
          <a:blip r:embed="rId3">
            <a:alphaModFix/>
          </a:blip>
          <a:srcRect r="50876"/>
          <a:stretch/>
        </p:blipFill>
        <p:spPr>
          <a:xfrm>
            <a:off x="311475" y="1971425"/>
            <a:ext cx="2167775" cy="2246675"/>
          </a:xfrm>
          <a:prstGeom prst="rect">
            <a:avLst/>
          </a:prstGeom>
          <a:noFill/>
          <a:ln>
            <a:noFill/>
          </a:ln>
        </p:spPr>
      </p:pic>
      <p:pic>
        <p:nvPicPr>
          <p:cNvPr id="271" name="Google Shape;271;p28"/>
          <p:cNvPicPr preferRelativeResize="0"/>
          <p:nvPr/>
        </p:nvPicPr>
        <p:blipFill>
          <a:blip r:embed="rId4">
            <a:alphaModFix/>
          </a:blip>
          <a:stretch>
            <a:fillRect/>
          </a:stretch>
        </p:blipFill>
        <p:spPr>
          <a:xfrm>
            <a:off x="290053" y="4315975"/>
            <a:ext cx="2167775" cy="2246675"/>
          </a:xfrm>
          <a:prstGeom prst="rect">
            <a:avLst/>
          </a:prstGeom>
          <a:noFill/>
          <a:ln>
            <a:noFill/>
          </a:ln>
        </p:spPr>
      </p:pic>
      <p:pic>
        <p:nvPicPr>
          <p:cNvPr id="272" name="Google Shape;272;p28"/>
          <p:cNvPicPr preferRelativeResize="0"/>
          <p:nvPr/>
        </p:nvPicPr>
        <p:blipFill>
          <a:blip r:embed="rId5">
            <a:alphaModFix/>
          </a:blip>
          <a:stretch>
            <a:fillRect/>
          </a:stretch>
        </p:blipFill>
        <p:spPr>
          <a:xfrm rot="5400000">
            <a:off x="1446249" y="3650312"/>
            <a:ext cx="3671300" cy="1605300"/>
          </a:xfrm>
          <a:prstGeom prst="rect">
            <a:avLst/>
          </a:prstGeom>
          <a:noFill/>
          <a:ln>
            <a:noFill/>
          </a:ln>
        </p:spPr>
      </p:pic>
      <p:pic>
        <p:nvPicPr>
          <p:cNvPr id="273" name="Google Shape;273;p28"/>
          <p:cNvPicPr preferRelativeResize="0"/>
          <p:nvPr/>
        </p:nvPicPr>
        <p:blipFill>
          <a:blip r:embed="rId6">
            <a:alphaModFix/>
          </a:blip>
          <a:stretch>
            <a:fillRect/>
          </a:stretch>
        </p:blipFill>
        <p:spPr>
          <a:xfrm rot="5400000">
            <a:off x="3167387" y="1889087"/>
            <a:ext cx="3620100" cy="2317825"/>
          </a:xfrm>
          <a:prstGeom prst="rect">
            <a:avLst/>
          </a:prstGeom>
          <a:noFill/>
          <a:ln>
            <a:noFill/>
          </a:ln>
        </p:spPr>
      </p:pic>
      <p:pic>
        <p:nvPicPr>
          <p:cNvPr id="274" name="Google Shape;274;p28"/>
          <p:cNvPicPr preferRelativeResize="0"/>
          <p:nvPr/>
        </p:nvPicPr>
        <p:blipFill>
          <a:blip r:embed="rId7">
            <a:alphaModFix/>
          </a:blip>
          <a:stretch>
            <a:fillRect/>
          </a:stretch>
        </p:blipFill>
        <p:spPr>
          <a:xfrm rot="5400000">
            <a:off x="5829099" y="4110824"/>
            <a:ext cx="2167250" cy="2534200"/>
          </a:xfrm>
          <a:prstGeom prst="rect">
            <a:avLst/>
          </a:prstGeom>
          <a:noFill/>
          <a:ln>
            <a:noFill/>
          </a:ln>
        </p:spPr>
      </p:pic>
      <p:pic>
        <p:nvPicPr>
          <p:cNvPr id="275" name="Google Shape;275;p28"/>
          <p:cNvPicPr preferRelativeResize="0"/>
          <p:nvPr/>
        </p:nvPicPr>
        <p:blipFill rotWithShape="1">
          <a:blip r:embed="rId8">
            <a:alphaModFix/>
          </a:blip>
          <a:srcRect t="1617" b="13686"/>
          <a:stretch/>
        </p:blipFill>
        <p:spPr>
          <a:xfrm>
            <a:off x="8256025" y="1435980"/>
            <a:ext cx="3606574" cy="4072895"/>
          </a:xfrm>
          <a:prstGeom prst="rect">
            <a:avLst/>
          </a:prstGeom>
          <a:noFill/>
          <a:ln w="76200" cap="flat" cmpd="sng">
            <a:solidFill>
              <a:srgbClr val="006600"/>
            </a:solidFill>
            <a:prstDash val="solid"/>
            <a:miter lim="8000"/>
            <a:headEnd type="none" w="sm" len="sm"/>
            <a:tailEnd type="none" w="sm" len="sm"/>
          </a:ln>
        </p:spPr>
      </p:pic>
      <p:sp>
        <p:nvSpPr>
          <p:cNvPr id="276" name="Google Shape;276;p28"/>
          <p:cNvSpPr txBox="1"/>
          <p:nvPr/>
        </p:nvSpPr>
        <p:spPr>
          <a:xfrm>
            <a:off x="8179825" y="5719800"/>
            <a:ext cx="3710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400" b="1">
                <a:solidFill>
                  <a:srgbClr val="317727"/>
                </a:solidFill>
                <a:latin typeface="Calibri"/>
                <a:ea typeface="Calibri"/>
                <a:cs typeface="Calibri"/>
                <a:sym typeface="Calibri"/>
              </a:rPr>
              <a:t>Whittier SDA Church</a:t>
            </a:r>
            <a:endParaRPr sz="2400" b="1">
              <a:solidFill>
                <a:srgbClr val="317727"/>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9"/>
          <p:cNvSpPr txBox="1">
            <a:spLocks noGrp="1"/>
          </p:cNvSpPr>
          <p:nvPr>
            <p:ph type="body" idx="4"/>
          </p:nvPr>
        </p:nvSpPr>
        <p:spPr>
          <a:xfrm>
            <a:off x="2848800" y="552503"/>
            <a:ext cx="59286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solidFill>
                  <a:srgbClr val="317727"/>
                </a:solidFill>
              </a:rPr>
              <a:t>Activity #1</a:t>
            </a:r>
            <a:endParaRPr>
              <a:solidFill>
                <a:srgbClr val="317727"/>
              </a:solidFill>
            </a:endParaRPr>
          </a:p>
        </p:txBody>
      </p:sp>
      <p:sp>
        <p:nvSpPr>
          <p:cNvPr id="282" name="Google Shape;282;p29"/>
          <p:cNvSpPr txBox="1"/>
          <p:nvPr/>
        </p:nvSpPr>
        <p:spPr>
          <a:xfrm>
            <a:off x="745875" y="2237650"/>
            <a:ext cx="10162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highlight>
                <a:srgbClr val="FFFF00"/>
              </a:highlight>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83" name="Google Shape;283;p29"/>
          <p:cNvSpPr txBox="1"/>
          <p:nvPr/>
        </p:nvSpPr>
        <p:spPr>
          <a:xfrm>
            <a:off x="426725" y="5390550"/>
            <a:ext cx="11448300" cy="965100"/>
          </a:xfrm>
          <a:prstGeom prst="rect">
            <a:avLst/>
          </a:prstGeom>
          <a:noFill/>
          <a:ln>
            <a:noFill/>
          </a:ln>
        </p:spPr>
        <p:txBody>
          <a:bodyPr spcFirstLastPara="1" wrap="square" lIns="121900" tIns="60925" rIns="121900" bIns="60925" anchor="t" anchorCtr="0">
            <a:noAutofit/>
          </a:bodyPr>
          <a:lstStyle/>
          <a:p>
            <a:pPr marL="0" lvl="0" indent="0" algn="ctr" rtl="0">
              <a:spcBef>
                <a:spcPts val="0"/>
              </a:spcBef>
              <a:spcAft>
                <a:spcPts val="0"/>
              </a:spcAft>
              <a:buSzPts val="1100"/>
              <a:buNone/>
            </a:pPr>
            <a:r>
              <a:rPr lang="en-GB" sz="2200" b="1">
                <a:solidFill>
                  <a:srgbClr val="00622F"/>
                </a:solidFill>
              </a:rPr>
              <a:t>Welcome to the AR Conference Food Distribution! As a Team you have been assigned the task to create fun and creative bundles for your clients to enjoy. Bundling is when you group together products to reduce waste and to give your customer’s ideas about how to cook the food at home. </a:t>
            </a:r>
            <a:endParaRPr sz="2200" b="1">
              <a:solidFill>
                <a:srgbClr val="00622F"/>
              </a:solidFill>
            </a:endParaRPr>
          </a:p>
        </p:txBody>
      </p:sp>
      <p:pic>
        <p:nvPicPr>
          <p:cNvPr id="284" name="Google Shape;284;p29"/>
          <p:cNvPicPr preferRelativeResize="0"/>
          <p:nvPr/>
        </p:nvPicPr>
        <p:blipFill>
          <a:blip r:embed="rId3">
            <a:alphaModFix/>
          </a:blip>
          <a:stretch>
            <a:fillRect/>
          </a:stretch>
        </p:blipFill>
        <p:spPr>
          <a:xfrm>
            <a:off x="3575825" y="1218450"/>
            <a:ext cx="5040359" cy="4080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0"/>
          <p:cNvSpPr txBox="1">
            <a:spLocks noGrp="1"/>
          </p:cNvSpPr>
          <p:nvPr>
            <p:ph type="body" idx="4"/>
          </p:nvPr>
        </p:nvSpPr>
        <p:spPr>
          <a:xfrm>
            <a:off x="2848800" y="781103"/>
            <a:ext cx="59286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solidFill>
                  <a:srgbClr val="317727"/>
                </a:solidFill>
              </a:rPr>
              <a:t>Instructions</a:t>
            </a:r>
            <a:endParaRPr>
              <a:solidFill>
                <a:srgbClr val="317727"/>
              </a:solidFill>
            </a:endParaRPr>
          </a:p>
        </p:txBody>
      </p:sp>
      <p:sp>
        <p:nvSpPr>
          <p:cNvPr id="290" name="Google Shape;290;p30"/>
          <p:cNvSpPr txBox="1"/>
          <p:nvPr/>
        </p:nvSpPr>
        <p:spPr>
          <a:xfrm>
            <a:off x="371850" y="1681438"/>
            <a:ext cx="11448300" cy="965100"/>
          </a:xfrm>
          <a:prstGeom prst="rect">
            <a:avLst/>
          </a:prstGeom>
          <a:noFill/>
          <a:ln>
            <a:noFill/>
          </a:ln>
        </p:spPr>
        <p:txBody>
          <a:bodyPr spcFirstLastPara="1" wrap="square" lIns="121900" tIns="60925" rIns="121900" bIns="60925" anchor="t" anchorCtr="0">
            <a:noAutofit/>
          </a:bodyPr>
          <a:lstStyle/>
          <a:p>
            <a:pPr marL="0" lvl="0" indent="0" algn="ctr" rtl="0">
              <a:spcBef>
                <a:spcPts val="0"/>
              </a:spcBef>
              <a:spcAft>
                <a:spcPts val="0"/>
              </a:spcAft>
              <a:buSzPts val="1100"/>
              <a:buNone/>
            </a:pPr>
            <a:r>
              <a:rPr lang="en-GB" sz="2500" b="1">
                <a:solidFill>
                  <a:srgbClr val="00622F"/>
                </a:solidFill>
              </a:rPr>
              <a:t>In your packet you have delicious pantry items. </a:t>
            </a:r>
            <a:endParaRPr sz="2500" b="1">
              <a:solidFill>
                <a:srgbClr val="00622F"/>
              </a:solidFill>
            </a:endParaRPr>
          </a:p>
          <a:p>
            <a:pPr marL="0" lvl="0" indent="0" algn="ctr" rtl="0">
              <a:spcBef>
                <a:spcPts val="0"/>
              </a:spcBef>
              <a:spcAft>
                <a:spcPts val="0"/>
              </a:spcAft>
              <a:buSzPts val="1100"/>
              <a:buNone/>
            </a:pPr>
            <a:r>
              <a:rPr lang="en-GB" sz="2500" b="1">
                <a:solidFill>
                  <a:srgbClr val="00622F"/>
                </a:solidFill>
              </a:rPr>
              <a:t>Review the instructions and create as many enticing bundles as you can!</a:t>
            </a:r>
            <a:endParaRPr sz="3700" b="1">
              <a:solidFill>
                <a:srgbClr val="00622F"/>
              </a:solidFill>
            </a:endParaRPr>
          </a:p>
        </p:txBody>
      </p:sp>
      <p:graphicFrame>
        <p:nvGraphicFramePr>
          <p:cNvPr id="291" name="Google Shape;291;p30"/>
          <p:cNvGraphicFramePr/>
          <p:nvPr/>
        </p:nvGraphicFramePr>
        <p:xfrm>
          <a:off x="1104900" y="2896175"/>
          <a:ext cx="3000000" cy="3000000"/>
        </p:xfrm>
        <a:graphic>
          <a:graphicData uri="http://schemas.openxmlformats.org/drawingml/2006/table">
            <a:tbl>
              <a:tblPr>
                <a:noFill/>
                <a:tableStyleId>{47098385-2C4A-449F-AD81-28F6C0910DF1}</a:tableStyleId>
              </a:tblPr>
              <a:tblGrid>
                <a:gridCol w="480050">
                  <a:extLst>
                    <a:ext uri="{9D8B030D-6E8A-4147-A177-3AD203B41FA5}">
                      <a16:colId xmlns:a16="http://schemas.microsoft.com/office/drawing/2014/main" val="20000"/>
                    </a:ext>
                  </a:extLst>
                </a:gridCol>
                <a:gridCol w="9806950">
                  <a:extLst>
                    <a:ext uri="{9D8B030D-6E8A-4147-A177-3AD203B41FA5}">
                      <a16:colId xmlns:a16="http://schemas.microsoft.com/office/drawing/2014/main" val="20001"/>
                    </a:ext>
                  </a:extLst>
                </a:gridCol>
              </a:tblGrid>
              <a:tr h="368800">
                <a:tc>
                  <a:txBody>
                    <a:bodyPr/>
                    <a:lstStyle/>
                    <a:p>
                      <a:pPr marL="0" lvl="0" indent="0" algn="l" rtl="0">
                        <a:spcBef>
                          <a:spcPts val="0"/>
                        </a:spcBef>
                        <a:spcAft>
                          <a:spcPts val="0"/>
                        </a:spcAft>
                        <a:buNone/>
                      </a:pPr>
                      <a:r>
                        <a:rPr lang="en-GB" sz="2000" b="1"/>
                        <a:t>1.</a:t>
                      </a:r>
                      <a:endParaRPr sz="2000" b="1"/>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000"/>
                        <a:t>As a team, review the pantry items, instructions and Tasty Tips in your packet</a:t>
                      </a:r>
                      <a:endParaRPr sz="2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68800">
                <a:tc>
                  <a:txBody>
                    <a:bodyPr/>
                    <a:lstStyle/>
                    <a:p>
                      <a:pPr marL="0" lvl="0" indent="0" algn="l" rtl="0">
                        <a:spcBef>
                          <a:spcPts val="0"/>
                        </a:spcBef>
                        <a:spcAft>
                          <a:spcPts val="0"/>
                        </a:spcAft>
                        <a:buNone/>
                      </a:pPr>
                      <a:r>
                        <a:rPr lang="en-GB" sz="2000" b="1"/>
                        <a:t>2.</a:t>
                      </a:r>
                      <a:endParaRPr sz="2000" b="1"/>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000"/>
                        <a:t>Lay out your images on the table</a:t>
                      </a:r>
                      <a:endParaRPr sz="2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68800">
                <a:tc>
                  <a:txBody>
                    <a:bodyPr/>
                    <a:lstStyle/>
                    <a:p>
                      <a:pPr marL="0" lvl="0" indent="0" algn="l" rtl="0">
                        <a:spcBef>
                          <a:spcPts val="0"/>
                        </a:spcBef>
                        <a:spcAft>
                          <a:spcPts val="0"/>
                        </a:spcAft>
                        <a:buNone/>
                      </a:pPr>
                      <a:r>
                        <a:rPr lang="en-GB" sz="2000" b="1"/>
                        <a:t>3.</a:t>
                      </a:r>
                      <a:endParaRPr sz="2000" b="1"/>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000"/>
                        <a:t>Assign 1 person on your team to write down bundles on Page 2</a:t>
                      </a:r>
                      <a:endParaRPr sz="2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68800">
                <a:tc>
                  <a:txBody>
                    <a:bodyPr/>
                    <a:lstStyle/>
                    <a:p>
                      <a:pPr marL="0" lvl="0" indent="0" algn="l" rtl="0">
                        <a:spcBef>
                          <a:spcPts val="0"/>
                        </a:spcBef>
                        <a:spcAft>
                          <a:spcPts val="0"/>
                        </a:spcAft>
                        <a:buNone/>
                      </a:pPr>
                      <a:r>
                        <a:rPr lang="en-GB" sz="2000" b="1"/>
                        <a:t>4.</a:t>
                      </a:r>
                      <a:endParaRPr sz="2000" b="1"/>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000"/>
                        <a:t>In addition, write up to 3 Tasty Tips to go with the bundles you created</a:t>
                      </a:r>
                      <a:endParaRPr sz="2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68800">
                <a:tc>
                  <a:txBody>
                    <a:bodyPr/>
                    <a:lstStyle/>
                    <a:p>
                      <a:pPr marL="0" lvl="0" indent="0" algn="l" rtl="0">
                        <a:spcBef>
                          <a:spcPts val="0"/>
                        </a:spcBef>
                        <a:spcAft>
                          <a:spcPts val="0"/>
                        </a:spcAft>
                        <a:buNone/>
                      </a:pPr>
                      <a:r>
                        <a:rPr lang="en-GB" sz="2000" b="1"/>
                        <a:t>5.</a:t>
                      </a:r>
                      <a:endParaRPr sz="2000" b="1"/>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000"/>
                        <a:t>Your team will have 7 minutes to bundle items together</a:t>
                      </a:r>
                      <a:endParaRPr sz="2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68800">
                <a:tc>
                  <a:txBody>
                    <a:bodyPr/>
                    <a:lstStyle/>
                    <a:p>
                      <a:pPr marL="0" lvl="0" indent="0" algn="l" rtl="0">
                        <a:spcBef>
                          <a:spcPts val="0"/>
                        </a:spcBef>
                        <a:spcAft>
                          <a:spcPts val="0"/>
                        </a:spcAft>
                        <a:buNone/>
                      </a:pPr>
                      <a:r>
                        <a:rPr lang="en-GB" sz="2000" b="1"/>
                        <a:t>6.</a:t>
                      </a:r>
                      <a:endParaRPr sz="2000" b="1"/>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000"/>
                        <a:t>Get creative with your bundles, spark conversations with your teammates and use your favorite recipes as inspiration</a:t>
                      </a:r>
                      <a:endParaRPr sz="2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68800">
                <a:tc>
                  <a:txBody>
                    <a:bodyPr/>
                    <a:lstStyle/>
                    <a:p>
                      <a:pPr marL="0" lvl="0" indent="0" algn="l" rtl="0">
                        <a:spcBef>
                          <a:spcPts val="0"/>
                        </a:spcBef>
                        <a:spcAft>
                          <a:spcPts val="0"/>
                        </a:spcAft>
                        <a:buNone/>
                      </a:pPr>
                      <a:r>
                        <a:rPr lang="en-GB" sz="2000" b="1"/>
                        <a:t>7.</a:t>
                      </a:r>
                      <a:endParaRPr sz="2000" b="1"/>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000"/>
                        <a:t>Write all your bundles on the table provided on Page 2 before the time is up</a:t>
                      </a:r>
                      <a:endParaRPr sz="2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68800">
                <a:tc>
                  <a:txBody>
                    <a:bodyPr/>
                    <a:lstStyle/>
                    <a:p>
                      <a:pPr marL="0" lvl="0" indent="0" algn="l" rtl="0">
                        <a:spcBef>
                          <a:spcPts val="0"/>
                        </a:spcBef>
                        <a:spcAft>
                          <a:spcPts val="0"/>
                        </a:spcAft>
                        <a:buNone/>
                      </a:pPr>
                      <a:r>
                        <a:rPr lang="en-GB" sz="2000" b="1"/>
                        <a:t>8.</a:t>
                      </a:r>
                      <a:endParaRPr sz="2000" b="1"/>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000"/>
                        <a:t>Good luck!</a:t>
                      </a:r>
                      <a:endParaRPr sz="2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1"/>
          <p:cNvSpPr txBox="1">
            <a:spLocks noGrp="1"/>
          </p:cNvSpPr>
          <p:nvPr>
            <p:ph type="body" idx="4"/>
          </p:nvPr>
        </p:nvSpPr>
        <p:spPr>
          <a:xfrm>
            <a:off x="2848800" y="781103"/>
            <a:ext cx="59286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solidFill>
                  <a:srgbClr val="317727"/>
                </a:solidFill>
              </a:rPr>
              <a:t>Get Ready, Get Set and…</a:t>
            </a:r>
            <a:endParaRPr>
              <a:solidFill>
                <a:srgbClr val="317727"/>
              </a:solidFill>
            </a:endParaRPr>
          </a:p>
        </p:txBody>
      </p:sp>
      <p:sp>
        <p:nvSpPr>
          <p:cNvPr id="297" name="Google Shape;297;p31"/>
          <p:cNvSpPr txBox="1">
            <a:spLocks noGrp="1"/>
          </p:cNvSpPr>
          <p:nvPr>
            <p:ph type="body" idx="4"/>
          </p:nvPr>
        </p:nvSpPr>
        <p:spPr>
          <a:xfrm>
            <a:off x="3131700" y="3103653"/>
            <a:ext cx="5928600" cy="650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GB" sz="9600">
                <a:solidFill>
                  <a:srgbClr val="317727"/>
                </a:solidFill>
              </a:rPr>
              <a:t>BUNDLE!!!</a:t>
            </a:r>
            <a:endParaRPr sz="9600">
              <a:solidFill>
                <a:srgbClr val="317727"/>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2"/>
          <p:cNvSpPr txBox="1">
            <a:spLocks noGrp="1"/>
          </p:cNvSpPr>
          <p:nvPr>
            <p:ph type="body" idx="1"/>
          </p:nvPr>
        </p:nvSpPr>
        <p:spPr>
          <a:xfrm>
            <a:off x="2647650" y="542525"/>
            <a:ext cx="7800900" cy="1078800"/>
          </a:xfrm>
          <a:prstGeom prst="rect">
            <a:avLst/>
          </a:prstGeom>
        </p:spPr>
        <p:txBody>
          <a:bodyPr spcFirstLastPara="1" wrap="square" lIns="91425" tIns="45700" rIns="91425" bIns="45700" anchor="t" anchorCtr="0">
            <a:normAutofit fontScale="70000"/>
          </a:bodyPr>
          <a:lstStyle/>
          <a:p>
            <a:pPr marL="0" lvl="0" indent="0" algn="l" rtl="0">
              <a:spcBef>
                <a:spcPts val="1000"/>
              </a:spcBef>
              <a:spcAft>
                <a:spcPts val="0"/>
              </a:spcAft>
              <a:buNone/>
            </a:pPr>
            <a:r>
              <a:rPr lang="en-GB" sz="4285">
                <a:solidFill>
                  <a:srgbClr val="317727"/>
                </a:solidFill>
              </a:rPr>
              <a:t>Tasty Tip 1: Add frozen peas and carrots to your Instant Mac n Cheese for more fiber and protein</a:t>
            </a:r>
            <a:endParaRPr sz="4285">
              <a:solidFill>
                <a:srgbClr val="317727"/>
              </a:solidFill>
            </a:endParaRPr>
          </a:p>
        </p:txBody>
      </p:sp>
      <p:pic>
        <p:nvPicPr>
          <p:cNvPr id="303" name="Google Shape;303;p32"/>
          <p:cNvPicPr preferRelativeResize="0"/>
          <p:nvPr/>
        </p:nvPicPr>
        <p:blipFill>
          <a:blip r:embed="rId3">
            <a:alphaModFix/>
          </a:blip>
          <a:stretch>
            <a:fillRect/>
          </a:stretch>
        </p:blipFill>
        <p:spPr>
          <a:xfrm>
            <a:off x="6662925" y="1755425"/>
            <a:ext cx="4931876" cy="4931876"/>
          </a:xfrm>
          <a:prstGeom prst="rect">
            <a:avLst/>
          </a:prstGeom>
          <a:noFill/>
          <a:ln>
            <a:noFill/>
          </a:ln>
        </p:spPr>
      </p:pic>
      <p:pic>
        <p:nvPicPr>
          <p:cNvPr id="304" name="Google Shape;304;p32"/>
          <p:cNvPicPr preferRelativeResize="0"/>
          <p:nvPr/>
        </p:nvPicPr>
        <p:blipFill>
          <a:blip r:embed="rId4">
            <a:alphaModFix/>
          </a:blip>
          <a:stretch>
            <a:fillRect/>
          </a:stretch>
        </p:blipFill>
        <p:spPr>
          <a:xfrm>
            <a:off x="1450850" y="1831625"/>
            <a:ext cx="3883171" cy="4931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3"/>
          <p:cNvSpPr txBox="1">
            <a:spLocks noGrp="1"/>
          </p:cNvSpPr>
          <p:nvPr>
            <p:ph type="body" idx="1"/>
          </p:nvPr>
        </p:nvSpPr>
        <p:spPr>
          <a:xfrm>
            <a:off x="2848800" y="579125"/>
            <a:ext cx="7599600" cy="1060800"/>
          </a:xfrm>
          <a:prstGeom prst="rect">
            <a:avLst/>
          </a:prstGeom>
        </p:spPr>
        <p:txBody>
          <a:bodyPr spcFirstLastPara="1" wrap="square" lIns="91425" tIns="45700" rIns="91425" bIns="45700" anchor="t" anchorCtr="0">
            <a:normAutofit lnSpcReduction="20000"/>
          </a:bodyPr>
          <a:lstStyle/>
          <a:p>
            <a:pPr marL="0" lvl="0" indent="0" algn="l" rtl="0">
              <a:spcBef>
                <a:spcPts val="1000"/>
              </a:spcBef>
              <a:spcAft>
                <a:spcPts val="0"/>
              </a:spcAft>
              <a:buNone/>
            </a:pPr>
            <a:r>
              <a:rPr lang="en-GB">
                <a:solidFill>
                  <a:srgbClr val="317727"/>
                </a:solidFill>
              </a:rPr>
              <a:t>Tasty Tip 2: We go together for a filling breakfast!</a:t>
            </a:r>
            <a:endParaRPr>
              <a:solidFill>
                <a:srgbClr val="317727"/>
              </a:solidFill>
            </a:endParaRPr>
          </a:p>
        </p:txBody>
      </p:sp>
      <p:pic>
        <p:nvPicPr>
          <p:cNvPr id="310" name="Google Shape;310;p33"/>
          <p:cNvPicPr preferRelativeResize="0">
            <a:picLocks noGrp="1"/>
          </p:cNvPicPr>
          <p:nvPr>
            <p:ph type="pic" idx="4"/>
          </p:nvPr>
        </p:nvPicPr>
        <p:blipFill rotWithShape="1">
          <a:blip r:embed="rId3">
            <a:alphaModFix/>
          </a:blip>
          <a:srcRect t="8697" b="8705"/>
          <a:stretch/>
        </p:blipFill>
        <p:spPr>
          <a:xfrm>
            <a:off x="6026025" y="1838351"/>
            <a:ext cx="5737651" cy="4739226"/>
          </a:xfrm>
          <a:prstGeom prst="rect">
            <a:avLst/>
          </a:prstGeom>
        </p:spPr>
      </p:pic>
      <p:pic>
        <p:nvPicPr>
          <p:cNvPr id="311" name="Google Shape;311;p33"/>
          <p:cNvPicPr preferRelativeResize="0"/>
          <p:nvPr/>
        </p:nvPicPr>
        <p:blipFill>
          <a:blip r:embed="rId4">
            <a:alphaModFix/>
          </a:blip>
          <a:stretch>
            <a:fillRect/>
          </a:stretch>
        </p:blipFill>
        <p:spPr>
          <a:xfrm>
            <a:off x="1395975" y="1737475"/>
            <a:ext cx="3884915" cy="4913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4"/>
          <p:cNvSpPr txBox="1">
            <a:spLocks noGrp="1"/>
          </p:cNvSpPr>
          <p:nvPr>
            <p:ph type="body" idx="1"/>
          </p:nvPr>
        </p:nvSpPr>
        <p:spPr>
          <a:xfrm>
            <a:off x="2712725" y="545600"/>
            <a:ext cx="7863900" cy="1114800"/>
          </a:xfrm>
          <a:prstGeom prst="rect">
            <a:avLst/>
          </a:prstGeom>
        </p:spPr>
        <p:txBody>
          <a:bodyPr spcFirstLastPara="1" wrap="square" lIns="91425" tIns="45700" rIns="91425" bIns="45700" anchor="t" anchorCtr="0">
            <a:normAutofit fontScale="77500" lnSpcReduction="20000"/>
          </a:bodyPr>
          <a:lstStyle/>
          <a:p>
            <a:pPr marL="0" lvl="0" indent="0" algn="l" rtl="0">
              <a:spcBef>
                <a:spcPts val="1000"/>
              </a:spcBef>
              <a:spcAft>
                <a:spcPts val="0"/>
              </a:spcAft>
              <a:buNone/>
            </a:pPr>
            <a:r>
              <a:rPr lang="en-GB">
                <a:solidFill>
                  <a:srgbClr val="317727"/>
                </a:solidFill>
              </a:rPr>
              <a:t>Tasty Tip 3: Just add fresh lime or cilantro for a quick salad. Rinsing canned foods reduces the sodium</a:t>
            </a:r>
            <a:endParaRPr>
              <a:solidFill>
                <a:srgbClr val="317727"/>
              </a:solidFill>
            </a:endParaRPr>
          </a:p>
        </p:txBody>
      </p:sp>
      <p:pic>
        <p:nvPicPr>
          <p:cNvPr id="317" name="Google Shape;317;p34"/>
          <p:cNvPicPr preferRelativeResize="0">
            <a:picLocks noGrp="1"/>
          </p:cNvPicPr>
          <p:nvPr>
            <p:ph type="pic" idx="4"/>
          </p:nvPr>
        </p:nvPicPr>
        <p:blipFill rotWithShape="1">
          <a:blip r:embed="rId3">
            <a:alphaModFix/>
          </a:blip>
          <a:srcRect t="8697" b="8705"/>
          <a:stretch/>
        </p:blipFill>
        <p:spPr>
          <a:xfrm>
            <a:off x="5971025" y="1762150"/>
            <a:ext cx="5716449" cy="4721725"/>
          </a:xfrm>
          <a:prstGeom prst="rect">
            <a:avLst/>
          </a:prstGeom>
        </p:spPr>
      </p:pic>
      <p:pic>
        <p:nvPicPr>
          <p:cNvPr id="318" name="Google Shape;318;p34"/>
          <p:cNvPicPr preferRelativeResize="0"/>
          <p:nvPr/>
        </p:nvPicPr>
        <p:blipFill>
          <a:blip r:embed="rId4">
            <a:alphaModFix/>
          </a:blip>
          <a:stretch>
            <a:fillRect/>
          </a:stretch>
        </p:blipFill>
        <p:spPr>
          <a:xfrm>
            <a:off x="1328925" y="1736600"/>
            <a:ext cx="3793251" cy="49171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5"/>
          <p:cNvSpPr txBox="1">
            <a:spLocks noGrp="1"/>
          </p:cNvSpPr>
          <p:nvPr>
            <p:ph type="body" idx="1"/>
          </p:nvPr>
        </p:nvSpPr>
        <p:spPr>
          <a:xfrm>
            <a:off x="806550" y="2383800"/>
            <a:ext cx="10578900" cy="20904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GB" sz="4200" b="1">
                <a:solidFill>
                  <a:srgbClr val="317727"/>
                </a:solidFill>
              </a:rPr>
              <a:t>The practice of nudging and bundling doesn’t have to be complicated. Use the Tasty Tips Cards in your take home packets to apply these practices at your next distribution. </a:t>
            </a:r>
            <a:endParaRPr sz="4200" b="1">
              <a:solidFill>
                <a:srgbClr val="317727"/>
              </a:solidFill>
            </a:endParaRPr>
          </a:p>
        </p:txBody>
      </p:sp>
      <p:sp>
        <p:nvSpPr>
          <p:cNvPr id="324" name="Google Shape;324;p35"/>
          <p:cNvSpPr txBox="1">
            <a:spLocks noGrp="1"/>
          </p:cNvSpPr>
          <p:nvPr>
            <p:ph type="body" idx="4"/>
          </p:nvPr>
        </p:nvSpPr>
        <p:spPr>
          <a:xfrm>
            <a:off x="2848800" y="781103"/>
            <a:ext cx="5928600" cy="650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4200">
                <a:solidFill>
                  <a:srgbClr val="317727"/>
                </a:solidFill>
              </a:rPr>
              <a:t>Call to Action </a:t>
            </a:r>
            <a:endParaRPr sz="4200">
              <a:solidFill>
                <a:srgbClr val="317727"/>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6"/>
          <p:cNvSpPr txBox="1">
            <a:spLocks noGrp="1"/>
          </p:cNvSpPr>
          <p:nvPr>
            <p:ph type="body" idx="4"/>
          </p:nvPr>
        </p:nvSpPr>
        <p:spPr>
          <a:xfrm>
            <a:off x="2862975" y="616528"/>
            <a:ext cx="59286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solidFill>
                  <a:srgbClr val="317727"/>
                </a:solidFill>
              </a:rPr>
              <a:t>Best Practices </a:t>
            </a:r>
            <a:endParaRPr>
              <a:solidFill>
                <a:srgbClr val="317727"/>
              </a:solidFill>
            </a:endParaRPr>
          </a:p>
        </p:txBody>
      </p:sp>
      <p:sp>
        <p:nvSpPr>
          <p:cNvPr id="330" name="Google Shape;330;p36"/>
          <p:cNvSpPr txBox="1"/>
          <p:nvPr/>
        </p:nvSpPr>
        <p:spPr>
          <a:xfrm>
            <a:off x="745875" y="2237650"/>
            <a:ext cx="10162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331" name="Google Shape;331;p36"/>
          <p:cNvPicPr preferRelativeResize="0"/>
          <p:nvPr/>
        </p:nvPicPr>
        <p:blipFill>
          <a:blip r:embed="rId3">
            <a:alphaModFix/>
          </a:blip>
          <a:stretch>
            <a:fillRect/>
          </a:stretch>
        </p:blipFill>
        <p:spPr>
          <a:xfrm>
            <a:off x="4023563" y="1267225"/>
            <a:ext cx="4144882" cy="54383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9"/>
          <p:cNvSpPr txBox="1">
            <a:spLocks noGrp="1"/>
          </p:cNvSpPr>
          <p:nvPr>
            <p:ph type="body" idx="1"/>
          </p:nvPr>
        </p:nvSpPr>
        <p:spPr>
          <a:xfrm>
            <a:off x="468425" y="1847450"/>
            <a:ext cx="11300100" cy="4276500"/>
          </a:xfrm>
          <a:prstGeom prst="rect">
            <a:avLst/>
          </a:prstGeom>
          <a:noFill/>
          <a:ln>
            <a:noFill/>
          </a:ln>
        </p:spPr>
        <p:txBody>
          <a:bodyPr spcFirstLastPara="1" wrap="square" lIns="91425" tIns="45700" rIns="91425" bIns="45700" anchor="t" anchorCtr="0">
            <a:noAutofit/>
          </a:bodyPr>
          <a:lstStyle/>
          <a:p>
            <a:pPr marL="457200" lvl="0" indent="-431800" algn="l" rtl="0">
              <a:lnSpc>
                <a:spcPct val="115000"/>
              </a:lnSpc>
              <a:spcBef>
                <a:spcPts val="0"/>
              </a:spcBef>
              <a:spcAft>
                <a:spcPts val="0"/>
              </a:spcAft>
              <a:buClr>
                <a:srgbClr val="317727"/>
              </a:buClr>
              <a:buSzPts val="3200"/>
              <a:buFont typeface="Calibri"/>
              <a:buAutoNum type="arabicPeriod"/>
            </a:pPr>
            <a:r>
              <a:rPr lang="en-GB" sz="3200" b="1">
                <a:solidFill>
                  <a:srgbClr val="317727"/>
                </a:solidFill>
              </a:rPr>
              <a:t>Questions </a:t>
            </a:r>
            <a:endParaRPr sz="3200" b="1">
              <a:solidFill>
                <a:srgbClr val="317727"/>
              </a:solidFill>
            </a:endParaRPr>
          </a:p>
          <a:p>
            <a:pPr marL="457200" lvl="0" indent="-431800" algn="l" rtl="0">
              <a:lnSpc>
                <a:spcPct val="115000"/>
              </a:lnSpc>
              <a:spcBef>
                <a:spcPts val="0"/>
              </a:spcBef>
              <a:spcAft>
                <a:spcPts val="0"/>
              </a:spcAft>
              <a:buClr>
                <a:srgbClr val="317727"/>
              </a:buClr>
              <a:buSzPts val="3200"/>
              <a:buFont typeface="Calibri"/>
              <a:buAutoNum type="arabicPeriod"/>
            </a:pPr>
            <a:r>
              <a:rPr lang="en-GB" sz="3200" b="1">
                <a:solidFill>
                  <a:srgbClr val="317727"/>
                </a:solidFill>
              </a:rPr>
              <a:t>Restroom and exits</a:t>
            </a:r>
            <a:endParaRPr sz="3200" b="1">
              <a:solidFill>
                <a:srgbClr val="317727"/>
              </a:solidFill>
            </a:endParaRPr>
          </a:p>
          <a:p>
            <a:pPr marL="457200" lvl="0" indent="-431800" algn="l" rtl="0">
              <a:lnSpc>
                <a:spcPct val="115000"/>
              </a:lnSpc>
              <a:spcBef>
                <a:spcPts val="0"/>
              </a:spcBef>
              <a:spcAft>
                <a:spcPts val="0"/>
              </a:spcAft>
              <a:buClr>
                <a:srgbClr val="317727"/>
              </a:buClr>
              <a:buSzPts val="3200"/>
              <a:buFont typeface="Calibri"/>
              <a:buAutoNum type="arabicPeriod"/>
            </a:pPr>
            <a:r>
              <a:rPr lang="en-GB" sz="3200" b="1">
                <a:solidFill>
                  <a:srgbClr val="317727"/>
                </a:solidFill>
              </a:rPr>
              <a:t>Activity Overview</a:t>
            </a:r>
            <a:endParaRPr sz="3200" b="1">
              <a:solidFill>
                <a:srgbClr val="317727"/>
              </a:solidFill>
            </a:endParaRPr>
          </a:p>
          <a:p>
            <a:pPr marL="914400" lvl="1" indent="-431800" algn="l" rtl="0">
              <a:lnSpc>
                <a:spcPct val="115000"/>
              </a:lnSpc>
              <a:spcBef>
                <a:spcPts val="0"/>
              </a:spcBef>
              <a:spcAft>
                <a:spcPts val="0"/>
              </a:spcAft>
              <a:buClr>
                <a:srgbClr val="317727"/>
              </a:buClr>
              <a:buSzPts val="3200"/>
              <a:buFont typeface="Calibri"/>
              <a:buAutoNum type="alphaLcPeriod"/>
            </a:pPr>
            <a:r>
              <a:rPr lang="en-GB" sz="3200" b="1">
                <a:solidFill>
                  <a:srgbClr val="317727"/>
                </a:solidFill>
              </a:rPr>
              <a:t>Material</a:t>
            </a:r>
            <a:endParaRPr sz="3200" b="1">
              <a:solidFill>
                <a:srgbClr val="317727"/>
              </a:solidFill>
            </a:endParaRPr>
          </a:p>
          <a:p>
            <a:pPr marL="914400" lvl="1" indent="-431800" algn="l" rtl="0">
              <a:lnSpc>
                <a:spcPct val="115000"/>
              </a:lnSpc>
              <a:spcBef>
                <a:spcPts val="0"/>
              </a:spcBef>
              <a:spcAft>
                <a:spcPts val="0"/>
              </a:spcAft>
              <a:buClr>
                <a:srgbClr val="317727"/>
              </a:buClr>
              <a:buSzPts val="3200"/>
              <a:buFont typeface="Calibri"/>
              <a:buAutoNum type="alphaLcPeriod"/>
            </a:pPr>
            <a:r>
              <a:rPr lang="en-GB" sz="3200" b="1">
                <a:solidFill>
                  <a:srgbClr val="317727"/>
                </a:solidFill>
              </a:rPr>
              <a:t>Food Demo</a:t>
            </a:r>
            <a:endParaRPr sz="3200" b="1">
              <a:solidFill>
                <a:srgbClr val="317727"/>
              </a:solidFill>
            </a:endParaRPr>
          </a:p>
          <a:p>
            <a:pPr marL="457200" lvl="0" indent="-431800" algn="l" rtl="0">
              <a:lnSpc>
                <a:spcPct val="115000"/>
              </a:lnSpc>
              <a:spcBef>
                <a:spcPts val="0"/>
              </a:spcBef>
              <a:spcAft>
                <a:spcPts val="0"/>
              </a:spcAft>
              <a:buClr>
                <a:srgbClr val="317727"/>
              </a:buClr>
              <a:buSzPts val="3200"/>
              <a:buFont typeface="Calibri"/>
              <a:buAutoNum type="arabicPeriod"/>
            </a:pPr>
            <a:r>
              <a:rPr lang="en-GB" sz="3200" b="1">
                <a:solidFill>
                  <a:srgbClr val="317727"/>
                </a:solidFill>
              </a:rPr>
              <a:t>Take Home Packet</a:t>
            </a:r>
            <a:endParaRPr sz="3200" b="1">
              <a:solidFill>
                <a:srgbClr val="317727"/>
              </a:solidFill>
            </a:endParaRPr>
          </a:p>
          <a:p>
            <a:pPr marL="914400" lvl="1" indent="-431800" algn="l" rtl="0">
              <a:lnSpc>
                <a:spcPct val="115000"/>
              </a:lnSpc>
              <a:spcBef>
                <a:spcPts val="0"/>
              </a:spcBef>
              <a:spcAft>
                <a:spcPts val="0"/>
              </a:spcAft>
              <a:buClr>
                <a:srgbClr val="317727"/>
              </a:buClr>
              <a:buSzPts val="3200"/>
              <a:buFont typeface="Calibri"/>
              <a:buAutoNum type="alphaLcPeriod"/>
            </a:pPr>
            <a:r>
              <a:rPr lang="en-GB" sz="3200" b="1">
                <a:solidFill>
                  <a:srgbClr val="317727"/>
                </a:solidFill>
              </a:rPr>
              <a:t>Refrain from opening until the end </a:t>
            </a:r>
            <a:endParaRPr sz="3200" b="1">
              <a:solidFill>
                <a:srgbClr val="317727"/>
              </a:solidFill>
            </a:endParaRPr>
          </a:p>
        </p:txBody>
      </p:sp>
      <p:sp>
        <p:nvSpPr>
          <p:cNvPr id="196" name="Google Shape;196;p19"/>
          <p:cNvSpPr txBox="1">
            <a:spLocks noGrp="1"/>
          </p:cNvSpPr>
          <p:nvPr>
            <p:ph type="body" idx="6"/>
          </p:nvPr>
        </p:nvSpPr>
        <p:spPr>
          <a:xfrm>
            <a:off x="2848800" y="781103"/>
            <a:ext cx="59286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solidFill>
                  <a:srgbClr val="317727"/>
                </a:solidFill>
              </a:rPr>
              <a:t>Housekeeping</a:t>
            </a:r>
            <a:endParaRPr>
              <a:solidFill>
                <a:srgbClr val="317727"/>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7"/>
          <p:cNvSpPr txBox="1">
            <a:spLocks noGrp="1"/>
          </p:cNvSpPr>
          <p:nvPr>
            <p:ph type="body" idx="4"/>
          </p:nvPr>
        </p:nvSpPr>
        <p:spPr>
          <a:xfrm>
            <a:off x="2848800" y="781103"/>
            <a:ext cx="59286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solidFill>
                  <a:srgbClr val="317727"/>
                </a:solidFill>
              </a:rPr>
              <a:t>Nutrition Education</a:t>
            </a:r>
            <a:endParaRPr>
              <a:solidFill>
                <a:srgbClr val="317727"/>
              </a:solidFill>
            </a:endParaRPr>
          </a:p>
        </p:txBody>
      </p:sp>
      <p:pic>
        <p:nvPicPr>
          <p:cNvPr id="337" name="Google Shape;337;p37"/>
          <p:cNvPicPr preferRelativeResize="0"/>
          <p:nvPr/>
        </p:nvPicPr>
        <p:blipFill rotWithShape="1">
          <a:blip r:embed="rId3">
            <a:alphaModFix/>
          </a:blip>
          <a:srcRect l="6937" r="9177" b="16485"/>
          <a:stretch/>
        </p:blipFill>
        <p:spPr>
          <a:xfrm>
            <a:off x="4667624" y="3185150"/>
            <a:ext cx="3577001" cy="2553101"/>
          </a:xfrm>
          <a:prstGeom prst="rect">
            <a:avLst/>
          </a:prstGeom>
          <a:noFill/>
          <a:ln w="38100" cap="flat" cmpd="sng">
            <a:solidFill>
              <a:srgbClr val="FFC000"/>
            </a:solidFill>
            <a:prstDash val="solid"/>
            <a:miter lim="8000"/>
            <a:headEnd type="none" w="sm" len="sm"/>
            <a:tailEnd type="none" w="sm" len="sm"/>
          </a:ln>
        </p:spPr>
      </p:pic>
      <p:sp>
        <p:nvSpPr>
          <p:cNvPr id="338" name="Google Shape;338;p37"/>
          <p:cNvSpPr txBox="1"/>
          <p:nvPr/>
        </p:nvSpPr>
        <p:spPr>
          <a:xfrm>
            <a:off x="2815280" y="5950850"/>
            <a:ext cx="34851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100" b="1">
                <a:solidFill>
                  <a:srgbClr val="317727"/>
                </a:solidFill>
                <a:latin typeface="Calibri"/>
                <a:ea typeface="Calibri"/>
                <a:cs typeface="Calibri"/>
                <a:sym typeface="Calibri"/>
              </a:rPr>
              <a:t>Informal Nutrition Education</a:t>
            </a:r>
            <a:endParaRPr sz="2100" b="1">
              <a:solidFill>
                <a:srgbClr val="317727"/>
              </a:solidFill>
              <a:latin typeface="Calibri"/>
              <a:ea typeface="Calibri"/>
              <a:cs typeface="Calibri"/>
              <a:sym typeface="Calibri"/>
            </a:endParaRPr>
          </a:p>
        </p:txBody>
      </p:sp>
      <p:sp>
        <p:nvSpPr>
          <p:cNvPr id="339" name="Google Shape;339;p37"/>
          <p:cNvSpPr txBox="1"/>
          <p:nvPr/>
        </p:nvSpPr>
        <p:spPr>
          <a:xfrm>
            <a:off x="8633525" y="5950850"/>
            <a:ext cx="3150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100" b="1">
                <a:solidFill>
                  <a:srgbClr val="317727"/>
                </a:solidFill>
                <a:latin typeface="Calibri"/>
                <a:ea typeface="Calibri"/>
                <a:cs typeface="Calibri"/>
                <a:sym typeface="Calibri"/>
              </a:rPr>
              <a:t>Food Demos</a:t>
            </a:r>
            <a:endParaRPr sz="2100" b="1">
              <a:solidFill>
                <a:srgbClr val="317727"/>
              </a:solidFill>
              <a:latin typeface="Calibri"/>
              <a:ea typeface="Calibri"/>
              <a:cs typeface="Calibri"/>
              <a:sym typeface="Calibri"/>
            </a:endParaRPr>
          </a:p>
        </p:txBody>
      </p:sp>
      <p:pic>
        <p:nvPicPr>
          <p:cNvPr id="340" name="Google Shape;340;p37"/>
          <p:cNvPicPr preferRelativeResize="0"/>
          <p:nvPr/>
        </p:nvPicPr>
        <p:blipFill>
          <a:blip r:embed="rId4">
            <a:alphaModFix/>
          </a:blip>
          <a:stretch>
            <a:fillRect/>
          </a:stretch>
        </p:blipFill>
        <p:spPr>
          <a:xfrm>
            <a:off x="383775" y="2665575"/>
            <a:ext cx="4089984" cy="3067500"/>
          </a:xfrm>
          <a:prstGeom prst="rect">
            <a:avLst/>
          </a:prstGeom>
          <a:noFill/>
          <a:ln w="38100" cap="flat" cmpd="sng">
            <a:solidFill>
              <a:srgbClr val="FFC000"/>
            </a:solidFill>
            <a:prstDash val="solid"/>
            <a:miter lim="8000"/>
            <a:headEnd type="none" w="sm" len="sm"/>
            <a:tailEnd type="none" w="sm" len="sm"/>
          </a:ln>
        </p:spPr>
      </p:pic>
      <p:pic>
        <p:nvPicPr>
          <p:cNvPr id="341" name="Google Shape;341;p37"/>
          <p:cNvPicPr preferRelativeResize="0"/>
          <p:nvPr/>
        </p:nvPicPr>
        <p:blipFill rotWithShape="1">
          <a:blip r:embed="rId5">
            <a:alphaModFix/>
          </a:blip>
          <a:srcRect l="28510"/>
          <a:stretch/>
        </p:blipFill>
        <p:spPr>
          <a:xfrm>
            <a:off x="8633526" y="2519300"/>
            <a:ext cx="3063373" cy="3213777"/>
          </a:xfrm>
          <a:prstGeom prst="rect">
            <a:avLst/>
          </a:prstGeom>
          <a:noFill/>
          <a:ln w="76200" cap="flat" cmpd="sng">
            <a:solidFill>
              <a:srgbClr val="006600"/>
            </a:solidFill>
            <a:prstDash val="solid"/>
            <a:miter lim="8000"/>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8"/>
          <p:cNvSpPr txBox="1">
            <a:spLocks noGrp="1"/>
          </p:cNvSpPr>
          <p:nvPr>
            <p:ph type="body" idx="4"/>
          </p:nvPr>
        </p:nvSpPr>
        <p:spPr>
          <a:xfrm>
            <a:off x="2848800" y="781103"/>
            <a:ext cx="59286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solidFill>
                  <a:srgbClr val="317727"/>
                </a:solidFill>
              </a:rPr>
              <a:t>Rethink Your Drink</a:t>
            </a:r>
            <a:endParaRPr>
              <a:solidFill>
                <a:srgbClr val="317727"/>
              </a:solidFill>
            </a:endParaRPr>
          </a:p>
        </p:txBody>
      </p:sp>
      <p:sp>
        <p:nvSpPr>
          <p:cNvPr id="347" name="Google Shape;347;p38"/>
          <p:cNvSpPr txBox="1"/>
          <p:nvPr/>
        </p:nvSpPr>
        <p:spPr>
          <a:xfrm>
            <a:off x="974475" y="2237650"/>
            <a:ext cx="10162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348" name="Google Shape;348;p38"/>
          <p:cNvPicPr preferRelativeResize="0"/>
          <p:nvPr/>
        </p:nvPicPr>
        <p:blipFill rotWithShape="1">
          <a:blip r:embed="rId3">
            <a:alphaModFix/>
          </a:blip>
          <a:srcRect b="15618"/>
          <a:stretch/>
        </p:blipFill>
        <p:spPr>
          <a:xfrm>
            <a:off x="6718100" y="1863738"/>
            <a:ext cx="3598450" cy="4048526"/>
          </a:xfrm>
          <a:prstGeom prst="rect">
            <a:avLst/>
          </a:prstGeom>
          <a:noFill/>
          <a:ln w="76200" cap="flat" cmpd="sng">
            <a:solidFill>
              <a:srgbClr val="006600"/>
            </a:solidFill>
            <a:prstDash val="solid"/>
            <a:miter lim="8000"/>
            <a:headEnd type="none" w="sm" len="sm"/>
            <a:tailEnd type="none" w="sm" len="sm"/>
          </a:ln>
        </p:spPr>
      </p:pic>
      <p:sp>
        <p:nvSpPr>
          <p:cNvPr id="349" name="Google Shape;349;p38"/>
          <p:cNvSpPr txBox="1"/>
          <p:nvPr/>
        </p:nvSpPr>
        <p:spPr>
          <a:xfrm>
            <a:off x="898275" y="2611963"/>
            <a:ext cx="5262600" cy="2856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sz="3100" b="1">
                <a:solidFill>
                  <a:srgbClr val="317727"/>
                </a:solidFill>
                <a:latin typeface="Calibri"/>
                <a:ea typeface="Calibri"/>
                <a:cs typeface="Calibri"/>
                <a:sym typeface="Calibri"/>
              </a:rPr>
              <a:t>Rethink your Drink is a great way to highlight choosing a healthy sugar-free beverage by infusing water with fun natural flavors and color!</a:t>
            </a:r>
            <a:endParaRPr sz="4800" b="1">
              <a:solidFill>
                <a:srgbClr val="317727"/>
              </a:solidFill>
              <a:latin typeface="Calibri"/>
              <a:ea typeface="Calibri"/>
              <a:cs typeface="Calibri"/>
              <a:sym typeface="Calibri"/>
            </a:endParaRPr>
          </a:p>
        </p:txBody>
      </p:sp>
      <p:sp>
        <p:nvSpPr>
          <p:cNvPr id="350" name="Google Shape;350;p38"/>
          <p:cNvSpPr txBox="1"/>
          <p:nvPr/>
        </p:nvSpPr>
        <p:spPr>
          <a:xfrm>
            <a:off x="6718100" y="5977275"/>
            <a:ext cx="3675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rgbClr val="317727"/>
                </a:solidFill>
                <a:latin typeface="Calibri"/>
                <a:ea typeface="Calibri"/>
                <a:cs typeface="Calibri"/>
                <a:sym typeface="Calibri"/>
              </a:rPr>
              <a:t>Central City Neighborhood Partners</a:t>
            </a:r>
            <a:endParaRPr sz="1800" b="1">
              <a:solidFill>
                <a:srgbClr val="317727"/>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9"/>
          <p:cNvSpPr txBox="1">
            <a:spLocks noGrp="1"/>
          </p:cNvSpPr>
          <p:nvPr>
            <p:ph type="body" idx="1"/>
          </p:nvPr>
        </p:nvSpPr>
        <p:spPr>
          <a:xfrm>
            <a:off x="2848800" y="781103"/>
            <a:ext cx="59286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solidFill>
                  <a:srgbClr val="317727"/>
                </a:solidFill>
              </a:rPr>
              <a:t>Food Demo: Best Practices</a:t>
            </a:r>
            <a:endParaRPr>
              <a:solidFill>
                <a:srgbClr val="317727"/>
              </a:solidFill>
            </a:endParaRPr>
          </a:p>
        </p:txBody>
      </p:sp>
      <p:pic>
        <p:nvPicPr>
          <p:cNvPr id="356" name="Google Shape;356;p39"/>
          <p:cNvPicPr preferRelativeResize="0"/>
          <p:nvPr/>
        </p:nvPicPr>
        <p:blipFill>
          <a:blip r:embed="rId3">
            <a:alphaModFix/>
          </a:blip>
          <a:stretch>
            <a:fillRect/>
          </a:stretch>
        </p:blipFill>
        <p:spPr>
          <a:xfrm>
            <a:off x="817925" y="2130600"/>
            <a:ext cx="5680625" cy="4260476"/>
          </a:xfrm>
          <a:prstGeom prst="rect">
            <a:avLst/>
          </a:prstGeom>
          <a:noFill/>
          <a:ln w="114300" cap="flat" cmpd="sng">
            <a:solidFill>
              <a:srgbClr val="006600"/>
            </a:solidFill>
            <a:prstDash val="solid"/>
            <a:miter lim="8000"/>
            <a:headEnd type="none" w="sm" len="sm"/>
            <a:tailEnd type="none" w="sm" len="sm"/>
          </a:ln>
        </p:spPr>
      </p:pic>
      <p:pic>
        <p:nvPicPr>
          <p:cNvPr id="357" name="Google Shape;357;p39"/>
          <p:cNvPicPr preferRelativeResize="0"/>
          <p:nvPr/>
        </p:nvPicPr>
        <p:blipFill>
          <a:blip r:embed="rId4">
            <a:alphaModFix/>
          </a:blip>
          <a:stretch>
            <a:fillRect/>
          </a:stretch>
        </p:blipFill>
        <p:spPr>
          <a:xfrm>
            <a:off x="7156925" y="1471428"/>
            <a:ext cx="3991608" cy="51213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0"/>
          <p:cNvSpPr txBox="1">
            <a:spLocks noGrp="1"/>
          </p:cNvSpPr>
          <p:nvPr>
            <p:ph type="body" idx="4"/>
          </p:nvPr>
        </p:nvSpPr>
        <p:spPr>
          <a:xfrm>
            <a:off x="2862975" y="511953"/>
            <a:ext cx="59286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solidFill>
                  <a:srgbClr val="317727"/>
                </a:solidFill>
              </a:rPr>
              <a:t>Activity #2</a:t>
            </a:r>
            <a:endParaRPr>
              <a:solidFill>
                <a:srgbClr val="317727"/>
              </a:solidFill>
            </a:endParaRPr>
          </a:p>
        </p:txBody>
      </p:sp>
      <p:sp>
        <p:nvSpPr>
          <p:cNvPr id="363" name="Google Shape;363;p40"/>
          <p:cNvSpPr txBox="1"/>
          <p:nvPr/>
        </p:nvSpPr>
        <p:spPr>
          <a:xfrm>
            <a:off x="745875" y="2237650"/>
            <a:ext cx="10162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highlight>
                <a:srgbClr val="FFFF00"/>
              </a:highlight>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364" name="Google Shape;364;p40"/>
          <p:cNvSpPr txBox="1"/>
          <p:nvPr/>
        </p:nvSpPr>
        <p:spPr>
          <a:xfrm>
            <a:off x="426725" y="5619150"/>
            <a:ext cx="11448300" cy="965100"/>
          </a:xfrm>
          <a:prstGeom prst="rect">
            <a:avLst/>
          </a:prstGeom>
          <a:noFill/>
          <a:ln>
            <a:noFill/>
          </a:ln>
        </p:spPr>
        <p:txBody>
          <a:bodyPr spcFirstLastPara="1" wrap="square" lIns="121900" tIns="60925" rIns="121900" bIns="60925" anchor="t" anchorCtr="0">
            <a:noAutofit/>
          </a:bodyPr>
          <a:lstStyle/>
          <a:p>
            <a:pPr marL="0" lvl="0" indent="0" algn="ctr" rtl="0">
              <a:spcBef>
                <a:spcPts val="0"/>
              </a:spcBef>
              <a:spcAft>
                <a:spcPts val="0"/>
              </a:spcAft>
              <a:buSzPts val="1100"/>
              <a:buNone/>
            </a:pPr>
            <a:r>
              <a:rPr lang="en-GB" sz="1900" b="1">
                <a:solidFill>
                  <a:srgbClr val="317727"/>
                </a:solidFill>
              </a:rPr>
              <a:t>It is a hot day at the AR Conference Food Distribution. We want to make sure that our customers and neighbors stay cool and can enjoy a refreshing beverage. Our Health Educator Tiffany is going to conduct a Rethink Your Drink Demonstration for you all to observe and enjoy. </a:t>
            </a:r>
            <a:endParaRPr sz="1900" b="1">
              <a:solidFill>
                <a:srgbClr val="317727"/>
              </a:solidFill>
            </a:endParaRPr>
          </a:p>
        </p:txBody>
      </p:sp>
      <p:pic>
        <p:nvPicPr>
          <p:cNvPr id="365" name="Google Shape;365;p40"/>
          <p:cNvPicPr preferRelativeResize="0"/>
          <p:nvPr/>
        </p:nvPicPr>
        <p:blipFill>
          <a:blip r:embed="rId3">
            <a:alphaModFix/>
          </a:blip>
          <a:stretch>
            <a:fillRect/>
          </a:stretch>
        </p:blipFill>
        <p:spPr>
          <a:xfrm>
            <a:off x="3915375" y="1162650"/>
            <a:ext cx="4470999" cy="43701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1"/>
          <p:cNvSpPr txBox="1">
            <a:spLocks noGrp="1"/>
          </p:cNvSpPr>
          <p:nvPr>
            <p:ph type="body" idx="4"/>
          </p:nvPr>
        </p:nvSpPr>
        <p:spPr>
          <a:xfrm>
            <a:off x="2848800" y="781103"/>
            <a:ext cx="59286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solidFill>
                  <a:srgbClr val="317727"/>
                </a:solidFill>
              </a:rPr>
              <a:t>Instructions</a:t>
            </a:r>
            <a:endParaRPr>
              <a:solidFill>
                <a:srgbClr val="317727"/>
              </a:solidFill>
            </a:endParaRPr>
          </a:p>
        </p:txBody>
      </p:sp>
      <p:sp>
        <p:nvSpPr>
          <p:cNvPr id="371" name="Google Shape;371;p41"/>
          <p:cNvSpPr txBox="1"/>
          <p:nvPr/>
        </p:nvSpPr>
        <p:spPr>
          <a:xfrm>
            <a:off x="371850" y="2156938"/>
            <a:ext cx="11448300" cy="965100"/>
          </a:xfrm>
          <a:prstGeom prst="rect">
            <a:avLst/>
          </a:prstGeom>
          <a:noFill/>
          <a:ln>
            <a:noFill/>
          </a:ln>
        </p:spPr>
        <p:txBody>
          <a:bodyPr spcFirstLastPara="1" wrap="square" lIns="121900" tIns="60925" rIns="121900" bIns="60925" anchor="t" anchorCtr="0">
            <a:noAutofit/>
          </a:bodyPr>
          <a:lstStyle/>
          <a:p>
            <a:pPr marL="0" lvl="0" indent="0" algn="ctr" rtl="0">
              <a:spcBef>
                <a:spcPts val="0"/>
              </a:spcBef>
              <a:spcAft>
                <a:spcPts val="0"/>
              </a:spcAft>
              <a:buSzPts val="1100"/>
              <a:buNone/>
            </a:pPr>
            <a:r>
              <a:rPr lang="en-GB" sz="2500" b="1">
                <a:solidFill>
                  <a:srgbClr val="00622F"/>
                </a:solidFill>
              </a:rPr>
              <a:t>In your packets are laminated recipe cards. Review the instructions and recipe cards. Enjoy the Rethink Your Drink Demonstration!</a:t>
            </a:r>
            <a:endParaRPr sz="3700" b="1">
              <a:solidFill>
                <a:srgbClr val="00622F"/>
              </a:solidFill>
            </a:endParaRPr>
          </a:p>
        </p:txBody>
      </p:sp>
      <p:graphicFrame>
        <p:nvGraphicFramePr>
          <p:cNvPr id="372" name="Google Shape;372;p41"/>
          <p:cNvGraphicFramePr/>
          <p:nvPr/>
        </p:nvGraphicFramePr>
        <p:xfrm>
          <a:off x="1068325" y="3499675"/>
          <a:ext cx="3000000" cy="3000000"/>
        </p:xfrm>
        <a:graphic>
          <a:graphicData uri="http://schemas.openxmlformats.org/drawingml/2006/table">
            <a:tbl>
              <a:tblPr>
                <a:noFill/>
                <a:tableStyleId>{47098385-2C4A-449F-AD81-28F6C0910DF1}</a:tableStyleId>
              </a:tblPr>
              <a:tblGrid>
                <a:gridCol w="480050">
                  <a:extLst>
                    <a:ext uri="{9D8B030D-6E8A-4147-A177-3AD203B41FA5}">
                      <a16:colId xmlns:a16="http://schemas.microsoft.com/office/drawing/2014/main" val="20000"/>
                    </a:ext>
                  </a:extLst>
                </a:gridCol>
                <a:gridCol w="9806950">
                  <a:extLst>
                    <a:ext uri="{9D8B030D-6E8A-4147-A177-3AD203B41FA5}">
                      <a16:colId xmlns:a16="http://schemas.microsoft.com/office/drawing/2014/main" val="20001"/>
                    </a:ext>
                  </a:extLst>
                </a:gridCol>
              </a:tblGrid>
              <a:tr h="368800">
                <a:tc>
                  <a:txBody>
                    <a:bodyPr/>
                    <a:lstStyle/>
                    <a:p>
                      <a:pPr marL="0" lvl="0" indent="0" algn="l" rtl="0">
                        <a:spcBef>
                          <a:spcPts val="0"/>
                        </a:spcBef>
                        <a:spcAft>
                          <a:spcPts val="0"/>
                        </a:spcAft>
                        <a:buNone/>
                      </a:pPr>
                      <a:r>
                        <a:rPr lang="en-GB" sz="2500" b="1"/>
                        <a:t>1.</a:t>
                      </a:r>
                      <a:endParaRPr sz="2500" b="1"/>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600"/>
                        <a:t>Take out the Recipe Card in the Activity 2 Packet</a:t>
                      </a:r>
                      <a:endParaRPr sz="26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68800">
                <a:tc>
                  <a:txBody>
                    <a:bodyPr/>
                    <a:lstStyle/>
                    <a:p>
                      <a:pPr marL="0" lvl="0" indent="0" algn="l" rtl="0">
                        <a:spcBef>
                          <a:spcPts val="0"/>
                        </a:spcBef>
                        <a:spcAft>
                          <a:spcPts val="0"/>
                        </a:spcAft>
                        <a:buNone/>
                      </a:pPr>
                      <a:r>
                        <a:rPr lang="en-GB" sz="2500" b="1"/>
                        <a:t>2.</a:t>
                      </a:r>
                      <a:endParaRPr sz="2500" b="1"/>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600"/>
                        <a:t>There will be 1 laminated card per table</a:t>
                      </a:r>
                      <a:endParaRPr sz="26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68800">
                <a:tc>
                  <a:txBody>
                    <a:bodyPr/>
                    <a:lstStyle/>
                    <a:p>
                      <a:pPr marL="0" lvl="0" indent="0" algn="l" rtl="0">
                        <a:spcBef>
                          <a:spcPts val="0"/>
                        </a:spcBef>
                        <a:spcAft>
                          <a:spcPts val="0"/>
                        </a:spcAft>
                        <a:buNone/>
                      </a:pPr>
                      <a:r>
                        <a:rPr lang="en-GB" sz="2500" b="1"/>
                        <a:t>3.</a:t>
                      </a:r>
                      <a:endParaRPr sz="2500" b="1"/>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600"/>
                        <a:t>Review the recipe while Tiffany conducts the Food Demonstration</a:t>
                      </a:r>
                      <a:endParaRPr sz="26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68800">
                <a:tc>
                  <a:txBody>
                    <a:bodyPr/>
                    <a:lstStyle/>
                    <a:p>
                      <a:pPr marL="0" lvl="0" indent="0" algn="l" rtl="0">
                        <a:spcBef>
                          <a:spcPts val="0"/>
                        </a:spcBef>
                        <a:spcAft>
                          <a:spcPts val="0"/>
                        </a:spcAft>
                        <a:buNone/>
                      </a:pPr>
                      <a:r>
                        <a:rPr lang="en-GB" sz="2500" b="1"/>
                        <a:t>4.</a:t>
                      </a:r>
                      <a:endParaRPr sz="2500" b="1"/>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600"/>
                        <a:t>Please return the recipe card after the demonstration</a:t>
                      </a:r>
                      <a:endParaRPr sz="26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68800">
                <a:tc>
                  <a:txBody>
                    <a:bodyPr/>
                    <a:lstStyle/>
                    <a:p>
                      <a:pPr marL="0" lvl="0" indent="0" algn="l" rtl="0">
                        <a:spcBef>
                          <a:spcPts val="0"/>
                        </a:spcBef>
                        <a:spcAft>
                          <a:spcPts val="0"/>
                        </a:spcAft>
                        <a:buNone/>
                      </a:pPr>
                      <a:r>
                        <a:rPr lang="en-GB" sz="2500" b="1"/>
                        <a:t>5.</a:t>
                      </a:r>
                      <a:endParaRPr sz="2500" b="1"/>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2600"/>
                        <a:t>Enjoy your infused water!</a:t>
                      </a:r>
                      <a:endParaRPr sz="26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2"/>
          <p:cNvSpPr txBox="1">
            <a:spLocks noGrp="1"/>
          </p:cNvSpPr>
          <p:nvPr>
            <p:ph type="body" idx="1"/>
          </p:nvPr>
        </p:nvSpPr>
        <p:spPr>
          <a:xfrm>
            <a:off x="1113150" y="2419800"/>
            <a:ext cx="9965700" cy="2090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4500" b="1">
                <a:solidFill>
                  <a:srgbClr val="317727"/>
                </a:solidFill>
              </a:rPr>
              <a:t>Review the Rethink Your Drink Recipe, go over the ingredients with your customers and make sure your work station is clean</a:t>
            </a:r>
            <a:endParaRPr sz="4600" b="1">
              <a:solidFill>
                <a:srgbClr val="317727"/>
              </a:solidFill>
            </a:endParaRPr>
          </a:p>
        </p:txBody>
      </p:sp>
      <p:sp>
        <p:nvSpPr>
          <p:cNvPr id="378" name="Google Shape;378;p42"/>
          <p:cNvSpPr txBox="1">
            <a:spLocks noGrp="1"/>
          </p:cNvSpPr>
          <p:nvPr>
            <p:ph type="body" idx="4"/>
          </p:nvPr>
        </p:nvSpPr>
        <p:spPr>
          <a:xfrm>
            <a:off x="2848800" y="781103"/>
            <a:ext cx="5928600" cy="650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5000">
                <a:solidFill>
                  <a:srgbClr val="317727"/>
                </a:solidFill>
              </a:rPr>
              <a:t>Step 1</a:t>
            </a:r>
            <a:endParaRPr sz="5000">
              <a:solidFill>
                <a:srgbClr val="317727"/>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3"/>
          <p:cNvSpPr txBox="1">
            <a:spLocks noGrp="1"/>
          </p:cNvSpPr>
          <p:nvPr>
            <p:ph type="body" idx="1"/>
          </p:nvPr>
        </p:nvSpPr>
        <p:spPr>
          <a:xfrm>
            <a:off x="1113150" y="2419800"/>
            <a:ext cx="9965700" cy="2090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6000" b="1">
                <a:solidFill>
                  <a:srgbClr val="317727"/>
                </a:solidFill>
              </a:rPr>
              <a:t>Have a clean pitcher and water</a:t>
            </a:r>
            <a:endParaRPr sz="6100" b="1">
              <a:solidFill>
                <a:srgbClr val="317727"/>
              </a:solidFill>
            </a:endParaRPr>
          </a:p>
        </p:txBody>
      </p:sp>
      <p:sp>
        <p:nvSpPr>
          <p:cNvPr id="384" name="Google Shape;384;p43"/>
          <p:cNvSpPr txBox="1">
            <a:spLocks noGrp="1"/>
          </p:cNvSpPr>
          <p:nvPr>
            <p:ph type="body" idx="4"/>
          </p:nvPr>
        </p:nvSpPr>
        <p:spPr>
          <a:xfrm>
            <a:off x="2848800" y="781103"/>
            <a:ext cx="5928600" cy="650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5000">
                <a:solidFill>
                  <a:srgbClr val="317727"/>
                </a:solidFill>
              </a:rPr>
              <a:t>Step 2</a:t>
            </a:r>
            <a:endParaRPr sz="5000">
              <a:solidFill>
                <a:srgbClr val="317727"/>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4"/>
          <p:cNvSpPr txBox="1">
            <a:spLocks noGrp="1"/>
          </p:cNvSpPr>
          <p:nvPr>
            <p:ph type="body" idx="1"/>
          </p:nvPr>
        </p:nvSpPr>
        <p:spPr>
          <a:xfrm>
            <a:off x="1113150" y="2419800"/>
            <a:ext cx="9965700" cy="2090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6000" b="1">
                <a:solidFill>
                  <a:srgbClr val="317727"/>
                </a:solidFill>
              </a:rPr>
              <a:t>Add your cucumbers and frozen strawberries</a:t>
            </a:r>
            <a:endParaRPr sz="6100" b="1">
              <a:solidFill>
                <a:srgbClr val="317727"/>
              </a:solidFill>
            </a:endParaRPr>
          </a:p>
        </p:txBody>
      </p:sp>
      <p:sp>
        <p:nvSpPr>
          <p:cNvPr id="390" name="Google Shape;390;p44"/>
          <p:cNvSpPr txBox="1">
            <a:spLocks noGrp="1"/>
          </p:cNvSpPr>
          <p:nvPr>
            <p:ph type="body" idx="4"/>
          </p:nvPr>
        </p:nvSpPr>
        <p:spPr>
          <a:xfrm>
            <a:off x="2848800" y="781103"/>
            <a:ext cx="5928600" cy="650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5000">
                <a:solidFill>
                  <a:srgbClr val="317727"/>
                </a:solidFill>
              </a:rPr>
              <a:t>Step 3</a:t>
            </a:r>
            <a:endParaRPr sz="5000">
              <a:solidFill>
                <a:srgbClr val="317727"/>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5"/>
          <p:cNvSpPr txBox="1">
            <a:spLocks noGrp="1"/>
          </p:cNvSpPr>
          <p:nvPr>
            <p:ph type="body" idx="4"/>
          </p:nvPr>
        </p:nvSpPr>
        <p:spPr>
          <a:xfrm>
            <a:off x="2848800" y="781103"/>
            <a:ext cx="59286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solidFill>
                  <a:srgbClr val="317727"/>
                </a:solidFill>
              </a:rPr>
              <a:t>Bonus: Single Ingredient</a:t>
            </a:r>
            <a:endParaRPr>
              <a:solidFill>
                <a:srgbClr val="317727"/>
              </a:solidFill>
            </a:endParaRPr>
          </a:p>
        </p:txBody>
      </p:sp>
      <p:sp>
        <p:nvSpPr>
          <p:cNvPr id="396" name="Google Shape;396;p45"/>
          <p:cNvSpPr txBox="1"/>
          <p:nvPr/>
        </p:nvSpPr>
        <p:spPr>
          <a:xfrm>
            <a:off x="745875" y="2237650"/>
            <a:ext cx="10162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397" name="Google Shape;397;p45"/>
          <p:cNvPicPr preferRelativeResize="0"/>
          <p:nvPr/>
        </p:nvPicPr>
        <p:blipFill>
          <a:blip r:embed="rId3">
            <a:alphaModFix/>
          </a:blip>
          <a:stretch>
            <a:fillRect/>
          </a:stretch>
        </p:blipFill>
        <p:spPr>
          <a:xfrm>
            <a:off x="4280622" y="1881125"/>
            <a:ext cx="3636141" cy="4545150"/>
          </a:xfrm>
          <a:prstGeom prst="rect">
            <a:avLst/>
          </a:prstGeom>
          <a:noFill/>
          <a:ln w="114300" cap="flat" cmpd="sng">
            <a:solidFill>
              <a:srgbClr val="006600"/>
            </a:solidFill>
            <a:prstDash val="solid"/>
            <a:miter lim="8000"/>
            <a:headEnd type="none" w="sm" len="sm"/>
            <a:tailEnd type="none" w="sm" len="sm"/>
          </a:ln>
        </p:spPr>
      </p:pic>
      <p:pic>
        <p:nvPicPr>
          <p:cNvPr id="398" name="Google Shape;398;p45"/>
          <p:cNvPicPr preferRelativeResize="0"/>
          <p:nvPr/>
        </p:nvPicPr>
        <p:blipFill>
          <a:blip r:embed="rId4">
            <a:alphaModFix/>
          </a:blip>
          <a:stretch>
            <a:fillRect/>
          </a:stretch>
        </p:blipFill>
        <p:spPr>
          <a:xfrm>
            <a:off x="253027" y="1881125"/>
            <a:ext cx="3511101" cy="4545145"/>
          </a:xfrm>
          <a:prstGeom prst="rect">
            <a:avLst/>
          </a:prstGeom>
          <a:noFill/>
          <a:ln w="76200" cap="flat" cmpd="sng">
            <a:solidFill>
              <a:srgbClr val="FFC000"/>
            </a:solidFill>
            <a:prstDash val="solid"/>
            <a:miter lim="8000"/>
            <a:headEnd type="none" w="sm" len="sm"/>
            <a:tailEnd type="none" w="sm" len="sm"/>
          </a:ln>
        </p:spPr>
      </p:pic>
      <p:pic>
        <p:nvPicPr>
          <p:cNvPr id="399" name="Google Shape;399;p45"/>
          <p:cNvPicPr preferRelativeResize="0"/>
          <p:nvPr/>
        </p:nvPicPr>
        <p:blipFill>
          <a:blip r:embed="rId5">
            <a:alphaModFix/>
          </a:blip>
          <a:stretch>
            <a:fillRect/>
          </a:stretch>
        </p:blipFill>
        <p:spPr>
          <a:xfrm>
            <a:off x="8359849" y="1843525"/>
            <a:ext cx="3569174" cy="4620350"/>
          </a:xfrm>
          <a:prstGeom prst="rect">
            <a:avLst/>
          </a:prstGeom>
          <a:noFill/>
          <a:ln w="76200" cap="flat" cmpd="sng">
            <a:solidFill>
              <a:srgbClr val="FFC000"/>
            </a:solidFill>
            <a:prstDash val="solid"/>
            <a:miter lim="8000"/>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6"/>
          <p:cNvSpPr txBox="1">
            <a:spLocks noGrp="1"/>
          </p:cNvSpPr>
          <p:nvPr>
            <p:ph type="body" idx="1"/>
          </p:nvPr>
        </p:nvSpPr>
        <p:spPr>
          <a:xfrm>
            <a:off x="1113150" y="2419800"/>
            <a:ext cx="9965700" cy="2090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6000" b="1">
                <a:solidFill>
                  <a:srgbClr val="317727"/>
                </a:solidFill>
              </a:rPr>
              <a:t>Allow the ingredients to infuse for at least 20 minutes</a:t>
            </a:r>
            <a:endParaRPr sz="6100" b="1">
              <a:solidFill>
                <a:srgbClr val="317727"/>
              </a:solidFill>
            </a:endParaRPr>
          </a:p>
        </p:txBody>
      </p:sp>
      <p:sp>
        <p:nvSpPr>
          <p:cNvPr id="405" name="Google Shape;405;p46"/>
          <p:cNvSpPr txBox="1">
            <a:spLocks noGrp="1"/>
          </p:cNvSpPr>
          <p:nvPr>
            <p:ph type="body" idx="4"/>
          </p:nvPr>
        </p:nvSpPr>
        <p:spPr>
          <a:xfrm>
            <a:off x="2848800" y="781103"/>
            <a:ext cx="5928600" cy="650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5000">
                <a:solidFill>
                  <a:srgbClr val="317727"/>
                </a:solidFill>
              </a:rPr>
              <a:t>Step 4</a:t>
            </a:r>
            <a:endParaRPr sz="5000">
              <a:solidFill>
                <a:srgbClr val="317727"/>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0"/>
          <p:cNvSpPr txBox="1">
            <a:spLocks noGrp="1"/>
          </p:cNvSpPr>
          <p:nvPr>
            <p:ph type="body" idx="1"/>
          </p:nvPr>
        </p:nvSpPr>
        <p:spPr>
          <a:xfrm>
            <a:off x="468425" y="1847450"/>
            <a:ext cx="11300100" cy="4276500"/>
          </a:xfrm>
          <a:prstGeom prst="rect">
            <a:avLst/>
          </a:prstGeom>
          <a:noFill/>
          <a:ln>
            <a:noFill/>
          </a:ln>
        </p:spPr>
        <p:txBody>
          <a:bodyPr spcFirstLastPara="1" wrap="square" lIns="91425" tIns="45700" rIns="91425" bIns="45700" anchor="t" anchorCtr="0">
            <a:normAutofit lnSpcReduction="10000"/>
          </a:bodyPr>
          <a:lstStyle/>
          <a:p>
            <a:pPr marL="457200" lvl="0" indent="-360680" algn="l" rtl="0">
              <a:lnSpc>
                <a:spcPct val="115000"/>
              </a:lnSpc>
              <a:spcBef>
                <a:spcPts val="0"/>
              </a:spcBef>
              <a:spcAft>
                <a:spcPts val="0"/>
              </a:spcAft>
              <a:buClr>
                <a:srgbClr val="317727"/>
              </a:buClr>
              <a:buSzPts val="2080"/>
              <a:buAutoNum type="arabicPeriod"/>
            </a:pPr>
            <a:r>
              <a:rPr lang="en-GB" b="1">
                <a:solidFill>
                  <a:srgbClr val="317727"/>
                </a:solidFill>
              </a:rPr>
              <a:t>Introduction </a:t>
            </a:r>
            <a:endParaRPr b="1">
              <a:solidFill>
                <a:srgbClr val="317727"/>
              </a:solidFill>
            </a:endParaRPr>
          </a:p>
          <a:p>
            <a:pPr marL="914400" lvl="1" indent="-393700" algn="l" rtl="0">
              <a:lnSpc>
                <a:spcPct val="115000"/>
              </a:lnSpc>
              <a:spcBef>
                <a:spcPts val="0"/>
              </a:spcBef>
              <a:spcAft>
                <a:spcPts val="0"/>
              </a:spcAft>
              <a:buClr>
                <a:srgbClr val="317727"/>
              </a:buClr>
              <a:buSzPts val="2600"/>
              <a:buAutoNum type="alphaLcPeriod"/>
            </a:pPr>
            <a:r>
              <a:rPr lang="en-GB" b="1">
                <a:solidFill>
                  <a:srgbClr val="317727"/>
                </a:solidFill>
              </a:rPr>
              <a:t>Nutrition Services Overview </a:t>
            </a:r>
            <a:endParaRPr b="1">
              <a:solidFill>
                <a:srgbClr val="317727"/>
              </a:solidFill>
            </a:endParaRPr>
          </a:p>
          <a:p>
            <a:pPr marL="914400" lvl="1" indent="-393700" algn="l" rtl="0">
              <a:lnSpc>
                <a:spcPct val="115000"/>
              </a:lnSpc>
              <a:spcBef>
                <a:spcPts val="0"/>
              </a:spcBef>
              <a:spcAft>
                <a:spcPts val="0"/>
              </a:spcAft>
              <a:buClr>
                <a:srgbClr val="317727"/>
              </a:buClr>
              <a:buSzPts val="2600"/>
              <a:buAutoNum type="alphaLcPeriod"/>
            </a:pPr>
            <a:r>
              <a:rPr lang="en-GB" b="1">
                <a:solidFill>
                  <a:srgbClr val="317727"/>
                </a:solidFill>
              </a:rPr>
              <a:t>Nutrition Pantry Program Overview</a:t>
            </a:r>
            <a:endParaRPr b="1">
              <a:solidFill>
                <a:srgbClr val="317727"/>
              </a:solidFill>
            </a:endParaRPr>
          </a:p>
          <a:p>
            <a:pPr marL="914400" lvl="1" indent="-393700" algn="l" rtl="0">
              <a:lnSpc>
                <a:spcPct val="115000"/>
              </a:lnSpc>
              <a:spcBef>
                <a:spcPts val="0"/>
              </a:spcBef>
              <a:spcAft>
                <a:spcPts val="0"/>
              </a:spcAft>
              <a:buClr>
                <a:srgbClr val="317727"/>
              </a:buClr>
              <a:buSzPts val="2600"/>
              <a:buAutoNum type="alphaLcPeriod"/>
            </a:pPr>
            <a:r>
              <a:rPr lang="en-GB" b="1">
                <a:solidFill>
                  <a:srgbClr val="317727"/>
                </a:solidFill>
              </a:rPr>
              <a:t>Environment</a:t>
            </a:r>
            <a:endParaRPr b="1">
              <a:solidFill>
                <a:srgbClr val="317727"/>
              </a:solidFill>
            </a:endParaRPr>
          </a:p>
          <a:p>
            <a:pPr marL="457200" lvl="0" indent="-360680" algn="l" rtl="0">
              <a:lnSpc>
                <a:spcPct val="115000"/>
              </a:lnSpc>
              <a:spcBef>
                <a:spcPts val="0"/>
              </a:spcBef>
              <a:spcAft>
                <a:spcPts val="0"/>
              </a:spcAft>
              <a:buClr>
                <a:srgbClr val="317727"/>
              </a:buClr>
              <a:buSzPts val="2080"/>
              <a:buAutoNum type="arabicPeriod"/>
            </a:pPr>
            <a:r>
              <a:rPr lang="en-GB" b="1">
                <a:solidFill>
                  <a:srgbClr val="317727"/>
                </a:solidFill>
              </a:rPr>
              <a:t>Activity #1</a:t>
            </a:r>
            <a:endParaRPr b="1">
              <a:solidFill>
                <a:srgbClr val="317727"/>
              </a:solidFill>
            </a:endParaRPr>
          </a:p>
          <a:p>
            <a:pPr marL="914400" lvl="1" indent="-393700" algn="l" rtl="0">
              <a:lnSpc>
                <a:spcPct val="115000"/>
              </a:lnSpc>
              <a:spcBef>
                <a:spcPts val="0"/>
              </a:spcBef>
              <a:spcAft>
                <a:spcPts val="0"/>
              </a:spcAft>
              <a:buClr>
                <a:srgbClr val="317727"/>
              </a:buClr>
              <a:buSzPts val="2600"/>
              <a:buAutoNum type="alphaLcPeriod"/>
            </a:pPr>
            <a:r>
              <a:rPr lang="en-GB" b="1">
                <a:solidFill>
                  <a:srgbClr val="317727"/>
                </a:solidFill>
              </a:rPr>
              <a:t>Nudging and Bundling/Best Practices</a:t>
            </a:r>
            <a:endParaRPr b="1">
              <a:solidFill>
                <a:srgbClr val="317727"/>
              </a:solidFill>
            </a:endParaRPr>
          </a:p>
          <a:p>
            <a:pPr marL="457200" lvl="0" indent="-360680" algn="l" rtl="0">
              <a:lnSpc>
                <a:spcPct val="115000"/>
              </a:lnSpc>
              <a:spcBef>
                <a:spcPts val="0"/>
              </a:spcBef>
              <a:spcAft>
                <a:spcPts val="0"/>
              </a:spcAft>
              <a:buClr>
                <a:srgbClr val="317727"/>
              </a:buClr>
              <a:buSzPts val="2080"/>
              <a:buAutoNum type="arabicPeriod"/>
            </a:pPr>
            <a:r>
              <a:rPr lang="en-GB" b="1">
                <a:solidFill>
                  <a:srgbClr val="317727"/>
                </a:solidFill>
              </a:rPr>
              <a:t>Nutrition Education </a:t>
            </a:r>
            <a:endParaRPr b="1">
              <a:solidFill>
                <a:srgbClr val="317727"/>
              </a:solidFill>
            </a:endParaRPr>
          </a:p>
          <a:p>
            <a:pPr marL="457200" lvl="0" indent="-360680" algn="l" rtl="0">
              <a:lnSpc>
                <a:spcPct val="115000"/>
              </a:lnSpc>
              <a:spcBef>
                <a:spcPts val="0"/>
              </a:spcBef>
              <a:spcAft>
                <a:spcPts val="0"/>
              </a:spcAft>
              <a:buClr>
                <a:srgbClr val="317727"/>
              </a:buClr>
              <a:buSzPts val="2080"/>
              <a:buAutoNum type="arabicPeriod"/>
            </a:pPr>
            <a:r>
              <a:rPr lang="en-GB" b="1">
                <a:solidFill>
                  <a:srgbClr val="317727"/>
                </a:solidFill>
              </a:rPr>
              <a:t>Activity #2</a:t>
            </a:r>
            <a:endParaRPr b="1">
              <a:solidFill>
                <a:srgbClr val="317727"/>
              </a:solidFill>
            </a:endParaRPr>
          </a:p>
          <a:p>
            <a:pPr marL="914400" lvl="1" indent="-393700" algn="l" rtl="0">
              <a:lnSpc>
                <a:spcPct val="115000"/>
              </a:lnSpc>
              <a:spcBef>
                <a:spcPts val="0"/>
              </a:spcBef>
              <a:spcAft>
                <a:spcPts val="0"/>
              </a:spcAft>
              <a:buClr>
                <a:srgbClr val="317727"/>
              </a:buClr>
              <a:buSzPts val="2600"/>
              <a:buAutoNum type="alphaLcPeriod"/>
            </a:pPr>
            <a:r>
              <a:rPr lang="en-GB" b="1">
                <a:solidFill>
                  <a:srgbClr val="317727"/>
                </a:solidFill>
              </a:rPr>
              <a:t>Food Demo/Best Practices</a:t>
            </a:r>
            <a:endParaRPr b="1">
              <a:solidFill>
                <a:srgbClr val="317727"/>
              </a:solidFill>
            </a:endParaRPr>
          </a:p>
          <a:p>
            <a:pPr marL="457200" lvl="0" indent="-360680" algn="l" rtl="0">
              <a:lnSpc>
                <a:spcPct val="115000"/>
              </a:lnSpc>
              <a:spcBef>
                <a:spcPts val="0"/>
              </a:spcBef>
              <a:spcAft>
                <a:spcPts val="0"/>
              </a:spcAft>
              <a:buClr>
                <a:srgbClr val="317727"/>
              </a:buClr>
              <a:buSzPts val="2080"/>
              <a:buAutoNum type="arabicPeriod"/>
            </a:pPr>
            <a:r>
              <a:rPr lang="en-GB" b="1">
                <a:solidFill>
                  <a:srgbClr val="317727"/>
                </a:solidFill>
              </a:rPr>
              <a:t>Closing</a:t>
            </a:r>
            <a:endParaRPr b="1">
              <a:solidFill>
                <a:srgbClr val="317727"/>
              </a:solidFill>
            </a:endParaRPr>
          </a:p>
        </p:txBody>
      </p:sp>
      <p:sp>
        <p:nvSpPr>
          <p:cNvPr id="202" name="Google Shape;202;p20"/>
          <p:cNvSpPr txBox="1">
            <a:spLocks noGrp="1"/>
          </p:cNvSpPr>
          <p:nvPr>
            <p:ph type="body" idx="6"/>
          </p:nvPr>
        </p:nvSpPr>
        <p:spPr>
          <a:xfrm>
            <a:off x="2848800" y="781103"/>
            <a:ext cx="59286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solidFill>
                  <a:srgbClr val="317727"/>
                </a:solidFill>
              </a:rPr>
              <a:t>Agenda</a:t>
            </a:r>
            <a:endParaRPr>
              <a:solidFill>
                <a:srgbClr val="317727"/>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7"/>
          <p:cNvSpPr txBox="1">
            <a:spLocks noGrp="1"/>
          </p:cNvSpPr>
          <p:nvPr>
            <p:ph type="body" idx="4"/>
          </p:nvPr>
        </p:nvSpPr>
        <p:spPr>
          <a:xfrm>
            <a:off x="2848800" y="781103"/>
            <a:ext cx="5928600" cy="650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5000">
                <a:solidFill>
                  <a:srgbClr val="317727"/>
                </a:solidFill>
              </a:rPr>
              <a:t>Step 5</a:t>
            </a:r>
            <a:endParaRPr sz="5000">
              <a:solidFill>
                <a:srgbClr val="317727"/>
              </a:solidFill>
            </a:endParaRPr>
          </a:p>
        </p:txBody>
      </p:sp>
      <p:sp>
        <p:nvSpPr>
          <p:cNvPr id="411" name="Google Shape;411;p47"/>
          <p:cNvSpPr txBox="1"/>
          <p:nvPr/>
        </p:nvSpPr>
        <p:spPr>
          <a:xfrm>
            <a:off x="745875" y="2237650"/>
            <a:ext cx="10162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412" name="Google Shape;412;p47"/>
          <p:cNvPicPr preferRelativeResize="0"/>
          <p:nvPr/>
        </p:nvPicPr>
        <p:blipFill>
          <a:blip r:embed="rId3">
            <a:alphaModFix/>
          </a:blip>
          <a:stretch>
            <a:fillRect/>
          </a:stretch>
        </p:blipFill>
        <p:spPr>
          <a:xfrm>
            <a:off x="4616025" y="2853250"/>
            <a:ext cx="2959959" cy="3699949"/>
          </a:xfrm>
          <a:prstGeom prst="rect">
            <a:avLst/>
          </a:prstGeom>
          <a:noFill/>
          <a:ln>
            <a:noFill/>
          </a:ln>
        </p:spPr>
      </p:pic>
      <p:sp>
        <p:nvSpPr>
          <p:cNvPr id="413" name="Google Shape;413;p47"/>
          <p:cNvSpPr txBox="1"/>
          <p:nvPr/>
        </p:nvSpPr>
        <p:spPr>
          <a:xfrm>
            <a:off x="3857250" y="1753763"/>
            <a:ext cx="4477500" cy="800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4000" b="1">
                <a:solidFill>
                  <a:srgbClr val="317727"/>
                </a:solidFill>
                <a:latin typeface="Calibri"/>
                <a:ea typeface="Calibri"/>
                <a:cs typeface="Calibri"/>
                <a:sym typeface="Calibri"/>
              </a:rPr>
              <a:t>Serve and Enjoy!</a:t>
            </a:r>
            <a:endParaRPr sz="5700" b="1">
              <a:solidFill>
                <a:srgbClr val="317727"/>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grpSp>
        <p:nvGrpSpPr>
          <p:cNvPr id="418" name="Google Shape;418;p48"/>
          <p:cNvGrpSpPr/>
          <p:nvPr/>
        </p:nvGrpSpPr>
        <p:grpSpPr>
          <a:xfrm>
            <a:off x="857513" y="2005975"/>
            <a:ext cx="2618100" cy="2420300"/>
            <a:chOff x="857513" y="2005975"/>
            <a:chExt cx="2618100" cy="2420300"/>
          </a:xfrm>
        </p:grpSpPr>
        <p:pic>
          <p:nvPicPr>
            <p:cNvPr id="419" name="Google Shape;419;p48"/>
            <p:cNvPicPr preferRelativeResize="0"/>
            <p:nvPr/>
          </p:nvPicPr>
          <p:blipFill>
            <a:blip r:embed="rId3">
              <a:alphaModFix/>
            </a:blip>
            <a:stretch>
              <a:fillRect/>
            </a:stretch>
          </p:blipFill>
          <p:spPr>
            <a:xfrm>
              <a:off x="1051545" y="2005975"/>
              <a:ext cx="2230026" cy="1534999"/>
            </a:xfrm>
            <a:prstGeom prst="rect">
              <a:avLst/>
            </a:prstGeom>
            <a:noFill/>
            <a:ln>
              <a:noFill/>
            </a:ln>
          </p:spPr>
        </p:pic>
        <p:sp>
          <p:nvSpPr>
            <p:cNvPr id="420" name="Google Shape;420;p48"/>
            <p:cNvSpPr txBox="1"/>
            <p:nvPr/>
          </p:nvSpPr>
          <p:spPr>
            <a:xfrm>
              <a:off x="857513" y="3625875"/>
              <a:ext cx="26181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u="sng">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USDA.gov</a:t>
              </a:r>
              <a:endParaRPr sz="2000">
                <a:solidFill>
                  <a:srgbClr val="FFC000"/>
                </a:solidFill>
                <a:latin typeface="Calibri"/>
                <a:ea typeface="Calibri"/>
                <a:cs typeface="Calibri"/>
                <a:sym typeface="Calibri"/>
              </a:endParaRPr>
            </a:p>
            <a:p>
              <a:pPr marL="0" lvl="0" indent="0" algn="ctr" rtl="0">
                <a:spcBef>
                  <a:spcPts val="0"/>
                </a:spcBef>
                <a:spcAft>
                  <a:spcPts val="0"/>
                </a:spcAft>
                <a:buNone/>
              </a:pPr>
              <a:endParaRPr sz="2000">
                <a:solidFill>
                  <a:srgbClr val="FFC000"/>
                </a:solidFill>
                <a:latin typeface="Calibri"/>
                <a:ea typeface="Calibri"/>
                <a:cs typeface="Calibri"/>
                <a:sym typeface="Calibri"/>
              </a:endParaRPr>
            </a:p>
          </p:txBody>
        </p:sp>
      </p:grpSp>
      <p:grpSp>
        <p:nvGrpSpPr>
          <p:cNvPr id="421" name="Google Shape;421;p48"/>
          <p:cNvGrpSpPr/>
          <p:nvPr/>
        </p:nvGrpSpPr>
        <p:grpSpPr>
          <a:xfrm>
            <a:off x="7995589" y="1605690"/>
            <a:ext cx="2974812" cy="2695563"/>
            <a:chOff x="7716088" y="1796100"/>
            <a:chExt cx="3211500" cy="2816975"/>
          </a:xfrm>
        </p:grpSpPr>
        <p:pic>
          <p:nvPicPr>
            <p:cNvPr id="422" name="Google Shape;422;p48"/>
            <p:cNvPicPr preferRelativeResize="0"/>
            <p:nvPr/>
          </p:nvPicPr>
          <p:blipFill>
            <a:blip r:embed="rId5">
              <a:alphaModFix/>
            </a:blip>
            <a:stretch>
              <a:fillRect/>
            </a:stretch>
          </p:blipFill>
          <p:spPr>
            <a:xfrm>
              <a:off x="8086650" y="1796100"/>
              <a:ext cx="2470372" cy="2214801"/>
            </a:xfrm>
            <a:prstGeom prst="rect">
              <a:avLst/>
            </a:prstGeom>
            <a:noFill/>
            <a:ln>
              <a:noFill/>
            </a:ln>
          </p:spPr>
        </p:pic>
        <p:sp>
          <p:nvSpPr>
            <p:cNvPr id="423" name="Google Shape;423;p48"/>
            <p:cNvSpPr txBox="1"/>
            <p:nvPr/>
          </p:nvSpPr>
          <p:spPr>
            <a:xfrm>
              <a:off x="7716088" y="4098275"/>
              <a:ext cx="3211500" cy="514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u="sng">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Myplate.gov</a:t>
              </a:r>
              <a:endParaRPr sz="2000">
                <a:solidFill>
                  <a:srgbClr val="FFC000"/>
                </a:solidFill>
                <a:latin typeface="Calibri"/>
                <a:ea typeface="Calibri"/>
                <a:cs typeface="Calibri"/>
                <a:sym typeface="Calibri"/>
              </a:endParaRPr>
            </a:p>
          </p:txBody>
        </p:sp>
      </p:grpSp>
      <p:grpSp>
        <p:nvGrpSpPr>
          <p:cNvPr id="424" name="Google Shape;424;p48"/>
          <p:cNvGrpSpPr/>
          <p:nvPr/>
        </p:nvGrpSpPr>
        <p:grpSpPr>
          <a:xfrm>
            <a:off x="186475" y="5006050"/>
            <a:ext cx="3967800" cy="1640100"/>
            <a:chOff x="186475" y="5006050"/>
            <a:chExt cx="3967800" cy="1640100"/>
          </a:xfrm>
        </p:grpSpPr>
        <p:pic>
          <p:nvPicPr>
            <p:cNvPr id="425" name="Google Shape;425;p48"/>
            <p:cNvPicPr preferRelativeResize="0"/>
            <p:nvPr/>
          </p:nvPicPr>
          <p:blipFill>
            <a:blip r:embed="rId7">
              <a:alphaModFix/>
            </a:blip>
            <a:stretch>
              <a:fillRect/>
            </a:stretch>
          </p:blipFill>
          <p:spPr>
            <a:xfrm>
              <a:off x="857525" y="5006050"/>
              <a:ext cx="2419050" cy="967600"/>
            </a:xfrm>
            <a:prstGeom prst="rect">
              <a:avLst/>
            </a:prstGeom>
            <a:noFill/>
            <a:ln>
              <a:noFill/>
            </a:ln>
          </p:spPr>
        </p:pic>
        <p:sp>
          <p:nvSpPr>
            <p:cNvPr id="426" name="Google Shape;426;p48">
              <a:hlinkClick r:id="rId8"/>
            </p:cNvPr>
            <p:cNvSpPr txBox="1"/>
            <p:nvPr/>
          </p:nvSpPr>
          <p:spPr>
            <a:xfrm>
              <a:off x="186475" y="6153550"/>
              <a:ext cx="39678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u="sng">
                  <a:solidFill>
                    <a:srgbClr val="0563C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CalFreshHealthyLiving.org</a:t>
              </a:r>
              <a:endParaRPr sz="2000">
                <a:solidFill>
                  <a:srgbClr val="000000"/>
                </a:solidFill>
                <a:latin typeface="Calibri"/>
                <a:ea typeface="Calibri"/>
                <a:cs typeface="Calibri"/>
                <a:sym typeface="Calibri"/>
              </a:endParaRPr>
            </a:p>
          </p:txBody>
        </p:sp>
      </p:grpSp>
      <p:grpSp>
        <p:nvGrpSpPr>
          <p:cNvPr id="427" name="Google Shape;427;p48"/>
          <p:cNvGrpSpPr/>
          <p:nvPr/>
        </p:nvGrpSpPr>
        <p:grpSpPr>
          <a:xfrm>
            <a:off x="7239563" y="4144425"/>
            <a:ext cx="4392600" cy="2620325"/>
            <a:chOff x="7239563" y="4144425"/>
            <a:chExt cx="4392600" cy="2620325"/>
          </a:xfrm>
        </p:grpSpPr>
        <p:pic>
          <p:nvPicPr>
            <p:cNvPr id="428" name="Google Shape;428;p48"/>
            <p:cNvPicPr preferRelativeResize="0"/>
            <p:nvPr/>
          </p:nvPicPr>
          <p:blipFill>
            <a:blip r:embed="rId9">
              <a:alphaModFix/>
            </a:blip>
            <a:stretch>
              <a:fillRect/>
            </a:stretch>
          </p:blipFill>
          <p:spPr>
            <a:xfrm>
              <a:off x="8209438" y="4144425"/>
              <a:ext cx="2452830" cy="2420301"/>
            </a:xfrm>
            <a:prstGeom prst="rect">
              <a:avLst/>
            </a:prstGeom>
            <a:noFill/>
            <a:ln>
              <a:noFill/>
            </a:ln>
          </p:spPr>
        </p:pic>
        <p:sp>
          <p:nvSpPr>
            <p:cNvPr id="429" name="Google Shape;429;p48"/>
            <p:cNvSpPr txBox="1"/>
            <p:nvPr/>
          </p:nvSpPr>
          <p:spPr>
            <a:xfrm>
              <a:off x="7239563" y="6272150"/>
              <a:ext cx="4392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u="sng">
                  <a:solidFill>
                    <a:srgbClr val="0563C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Commonthreads.org</a:t>
              </a:r>
              <a:endParaRPr sz="2000">
                <a:solidFill>
                  <a:srgbClr val="000000"/>
                </a:solidFill>
                <a:latin typeface="Calibri"/>
                <a:ea typeface="Calibri"/>
                <a:cs typeface="Calibri"/>
                <a:sym typeface="Calibri"/>
              </a:endParaRPr>
            </a:p>
          </p:txBody>
        </p:sp>
      </p:grpSp>
      <p:sp>
        <p:nvSpPr>
          <p:cNvPr id="430" name="Google Shape;430;p48"/>
          <p:cNvSpPr txBox="1"/>
          <p:nvPr/>
        </p:nvSpPr>
        <p:spPr>
          <a:xfrm>
            <a:off x="2848800" y="781103"/>
            <a:ext cx="5928600" cy="650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GB" sz="4000" b="1">
                <a:solidFill>
                  <a:srgbClr val="317727"/>
                </a:solidFill>
                <a:latin typeface="Calibri"/>
                <a:ea typeface="Calibri"/>
                <a:cs typeface="Calibri"/>
                <a:sym typeface="Calibri"/>
              </a:rPr>
              <a:t>Other Resources </a:t>
            </a:r>
            <a:endParaRPr sz="4000" b="1">
              <a:solidFill>
                <a:srgbClr val="317727"/>
              </a:solidFill>
              <a:latin typeface="Calibri"/>
              <a:ea typeface="Calibri"/>
              <a:cs typeface="Calibri"/>
              <a:sym typeface="Calibri"/>
            </a:endParaRPr>
          </a:p>
        </p:txBody>
      </p:sp>
      <p:grpSp>
        <p:nvGrpSpPr>
          <p:cNvPr id="431" name="Google Shape;431;p48"/>
          <p:cNvGrpSpPr/>
          <p:nvPr/>
        </p:nvGrpSpPr>
        <p:grpSpPr>
          <a:xfrm>
            <a:off x="3917763" y="2183588"/>
            <a:ext cx="3895516" cy="1440663"/>
            <a:chOff x="3917763" y="2183588"/>
            <a:chExt cx="3895516" cy="1440663"/>
          </a:xfrm>
        </p:grpSpPr>
        <p:pic>
          <p:nvPicPr>
            <p:cNvPr id="432" name="Google Shape;432;p48"/>
            <p:cNvPicPr preferRelativeResize="0"/>
            <p:nvPr/>
          </p:nvPicPr>
          <p:blipFill>
            <a:blip r:embed="rId11">
              <a:alphaModFix/>
            </a:blip>
            <a:stretch>
              <a:fillRect/>
            </a:stretch>
          </p:blipFill>
          <p:spPr>
            <a:xfrm>
              <a:off x="3917763" y="2183588"/>
              <a:ext cx="3895516" cy="650700"/>
            </a:xfrm>
            <a:prstGeom prst="rect">
              <a:avLst/>
            </a:prstGeom>
            <a:noFill/>
            <a:ln>
              <a:noFill/>
            </a:ln>
          </p:spPr>
        </p:pic>
        <p:sp>
          <p:nvSpPr>
            <p:cNvPr id="433" name="Google Shape;433;p48"/>
            <p:cNvSpPr txBox="1"/>
            <p:nvPr/>
          </p:nvSpPr>
          <p:spPr>
            <a:xfrm>
              <a:off x="4743450" y="3131650"/>
              <a:ext cx="2139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u="sng">
                  <a:solidFill>
                    <a:schemeClr val="hlink"/>
                  </a:solidFill>
                  <a:latin typeface="Calibri"/>
                  <a:ea typeface="Calibri"/>
                  <a:cs typeface="Calibri"/>
                  <a:sym typeface="Calibri"/>
                  <a:hlinkClick r:id="rId12"/>
                </a:rPr>
                <a:t>eatfresh.org</a:t>
              </a:r>
              <a:endParaRPr sz="2000">
                <a:solidFill>
                  <a:schemeClr val="dk1"/>
                </a:solidFill>
                <a:latin typeface="Calibri"/>
                <a:ea typeface="Calibri"/>
                <a:cs typeface="Calibri"/>
                <a:sym typeface="Calibri"/>
              </a:endParaRPr>
            </a:p>
          </p:txBody>
        </p:sp>
      </p:grpSp>
      <p:grpSp>
        <p:nvGrpSpPr>
          <p:cNvPr id="434" name="Google Shape;434;p48"/>
          <p:cNvGrpSpPr/>
          <p:nvPr/>
        </p:nvGrpSpPr>
        <p:grpSpPr>
          <a:xfrm>
            <a:off x="4562625" y="5194041"/>
            <a:ext cx="2878450" cy="1452097"/>
            <a:chOff x="4426300" y="5006053"/>
            <a:chExt cx="2878450" cy="1452097"/>
          </a:xfrm>
        </p:grpSpPr>
        <p:pic>
          <p:nvPicPr>
            <p:cNvPr id="435" name="Google Shape;435;p48"/>
            <p:cNvPicPr preferRelativeResize="0"/>
            <p:nvPr/>
          </p:nvPicPr>
          <p:blipFill>
            <a:blip r:embed="rId13">
              <a:alphaModFix/>
            </a:blip>
            <a:stretch>
              <a:fillRect/>
            </a:stretch>
          </p:blipFill>
          <p:spPr>
            <a:xfrm>
              <a:off x="4426300" y="5006053"/>
              <a:ext cx="2878450" cy="959500"/>
            </a:xfrm>
            <a:prstGeom prst="rect">
              <a:avLst/>
            </a:prstGeom>
            <a:noFill/>
            <a:ln>
              <a:noFill/>
            </a:ln>
          </p:spPr>
        </p:pic>
        <p:sp>
          <p:nvSpPr>
            <p:cNvPr id="436" name="Google Shape;436;p48"/>
            <p:cNvSpPr txBox="1"/>
            <p:nvPr/>
          </p:nvSpPr>
          <p:spPr>
            <a:xfrm>
              <a:off x="4890300" y="5965550"/>
              <a:ext cx="1845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u="sng">
                  <a:solidFill>
                    <a:schemeClr val="hlink"/>
                  </a:solidFill>
                  <a:latin typeface="Calibri"/>
                  <a:ea typeface="Calibri"/>
                  <a:cs typeface="Calibri"/>
                  <a:sym typeface="Calibri"/>
                  <a:hlinkClick r:id="rId14"/>
                </a:rPr>
                <a:t>Foodsafety.gov</a:t>
              </a:r>
              <a:endParaRPr sz="2000">
                <a:solidFill>
                  <a:schemeClr val="dk1"/>
                </a:solidFill>
                <a:latin typeface="Calibri"/>
                <a:ea typeface="Calibri"/>
                <a:cs typeface="Calibri"/>
                <a:sym typeface="Calibri"/>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9"/>
          <p:cNvSpPr txBox="1">
            <a:spLocks noGrp="1"/>
          </p:cNvSpPr>
          <p:nvPr>
            <p:ph type="body" idx="4"/>
          </p:nvPr>
        </p:nvSpPr>
        <p:spPr>
          <a:xfrm>
            <a:off x="2848800" y="781100"/>
            <a:ext cx="7691100" cy="6507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GB" sz="4324">
                <a:solidFill>
                  <a:srgbClr val="317727"/>
                </a:solidFill>
              </a:rPr>
              <a:t>Keep It Simple</a:t>
            </a:r>
            <a:endParaRPr sz="4324">
              <a:solidFill>
                <a:srgbClr val="317727"/>
              </a:solidFill>
            </a:endParaRPr>
          </a:p>
        </p:txBody>
      </p:sp>
      <p:graphicFrame>
        <p:nvGraphicFramePr>
          <p:cNvPr id="442" name="Google Shape;442;p49"/>
          <p:cNvGraphicFramePr/>
          <p:nvPr/>
        </p:nvGraphicFramePr>
        <p:xfrm>
          <a:off x="1233163" y="1993400"/>
          <a:ext cx="3000000" cy="3000000"/>
        </p:xfrm>
        <a:graphic>
          <a:graphicData uri="http://schemas.openxmlformats.org/drawingml/2006/table">
            <a:tbl>
              <a:tblPr>
                <a:noFill/>
                <a:tableStyleId>{C0B472BB-CD0F-481D-ACEF-A247391C502C}</a:tableStyleId>
              </a:tblPr>
              <a:tblGrid>
                <a:gridCol w="1342675">
                  <a:extLst>
                    <a:ext uri="{9D8B030D-6E8A-4147-A177-3AD203B41FA5}">
                      <a16:colId xmlns:a16="http://schemas.microsoft.com/office/drawing/2014/main" val="20000"/>
                    </a:ext>
                  </a:extLst>
                </a:gridCol>
                <a:gridCol w="1851050">
                  <a:extLst>
                    <a:ext uri="{9D8B030D-6E8A-4147-A177-3AD203B41FA5}">
                      <a16:colId xmlns:a16="http://schemas.microsoft.com/office/drawing/2014/main" val="20001"/>
                    </a:ext>
                  </a:extLst>
                </a:gridCol>
                <a:gridCol w="1570575">
                  <a:extLst>
                    <a:ext uri="{9D8B030D-6E8A-4147-A177-3AD203B41FA5}">
                      <a16:colId xmlns:a16="http://schemas.microsoft.com/office/drawing/2014/main" val="20002"/>
                    </a:ext>
                  </a:extLst>
                </a:gridCol>
                <a:gridCol w="2078900">
                  <a:extLst>
                    <a:ext uri="{9D8B030D-6E8A-4147-A177-3AD203B41FA5}">
                      <a16:colId xmlns:a16="http://schemas.microsoft.com/office/drawing/2014/main" val="20003"/>
                    </a:ext>
                  </a:extLst>
                </a:gridCol>
                <a:gridCol w="249960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tblGrid>
              <a:tr h="593000">
                <a:tc gridSpan="6">
                  <a:txBody>
                    <a:bodyPr/>
                    <a:lstStyle/>
                    <a:p>
                      <a:pPr marL="0" lvl="0" indent="0" algn="ctr" rtl="0">
                        <a:spcBef>
                          <a:spcPts val="0"/>
                        </a:spcBef>
                        <a:spcAft>
                          <a:spcPts val="0"/>
                        </a:spcAft>
                        <a:buNone/>
                      </a:pPr>
                      <a:r>
                        <a:rPr lang="en-GB" sz="3000" b="1"/>
                        <a:t>Rethink Your Drink Recipe Idea Table</a:t>
                      </a:r>
                      <a:endParaRPr sz="3000" b="1"/>
                    </a:p>
                  </a:txBody>
                  <a:tcPr marL="63500" marR="63500" marT="63500" marB="6350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3000">
                <a:tc gridSpan="3">
                  <a:txBody>
                    <a:bodyPr/>
                    <a:lstStyle/>
                    <a:p>
                      <a:pPr marL="0" lvl="0" indent="0" algn="ctr" rtl="0">
                        <a:spcBef>
                          <a:spcPts val="0"/>
                        </a:spcBef>
                        <a:spcAft>
                          <a:spcPts val="0"/>
                        </a:spcAft>
                        <a:buNone/>
                      </a:pPr>
                      <a:r>
                        <a:rPr lang="en-GB" sz="2600" b="1"/>
                        <a:t>Materials Needed:</a:t>
                      </a:r>
                      <a:endParaRPr sz="2600" b="1"/>
                    </a:p>
                  </a:txBody>
                  <a:tcPr marL="63500" marR="63500" marT="63500" marB="63500"/>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GB" sz="2600" b="1"/>
                        <a:t>Ingredients:</a:t>
                      </a:r>
                      <a:endParaRPr sz="2600" b="1"/>
                    </a:p>
                  </a:txBody>
                  <a:tcPr marL="63500" marR="63500" marT="63500" marB="6350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251475">
                <a:tc>
                  <a:txBody>
                    <a:bodyPr/>
                    <a:lstStyle/>
                    <a:p>
                      <a:pPr marL="0" lvl="0" indent="0" algn="l" rtl="0">
                        <a:spcBef>
                          <a:spcPts val="0"/>
                        </a:spcBef>
                        <a:spcAft>
                          <a:spcPts val="0"/>
                        </a:spcAft>
                        <a:buNone/>
                      </a:pPr>
                      <a:r>
                        <a:rPr lang="en-GB" sz="2000"/>
                        <a:t>Water</a:t>
                      </a:r>
                      <a:endParaRPr sz="2000"/>
                    </a:p>
                  </a:txBody>
                  <a:tcPr marL="63500" marR="63500" marT="63500" marB="63500"/>
                </a:tc>
                <a:tc>
                  <a:txBody>
                    <a:bodyPr/>
                    <a:lstStyle/>
                    <a:p>
                      <a:pPr marL="0" lvl="0" indent="0" algn="l" rtl="0">
                        <a:spcBef>
                          <a:spcPts val="0"/>
                        </a:spcBef>
                        <a:spcAft>
                          <a:spcPts val="0"/>
                        </a:spcAft>
                        <a:buNone/>
                      </a:pPr>
                      <a:r>
                        <a:rPr lang="en-GB" sz="2000"/>
                        <a:t>Sparkling Water</a:t>
                      </a:r>
                      <a:endParaRPr sz="2000"/>
                    </a:p>
                  </a:txBody>
                  <a:tcPr marL="63500" marR="63500" marT="63500" marB="63500"/>
                </a:tc>
                <a:tc>
                  <a:txBody>
                    <a:bodyPr/>
                    <a:lstStyle/>
                    <a:p>
                      <a:pPr marL="0" lvl="0" indent="0" algn="l" rtl="0">
                        <a:spcBef>
                          <a:spcPts val="0"/>
                        </a:spcBef>
                        <a:spcAft>
                          <a:spcPts val="0"/>
                        </a:spcAft>
                        <a:buNone/>
                      </a:pPr>
                      <a:r>
                        <a:rPr lang="en-GB" sz="2000"/>
                        <a:t>Cutting Board</a:t>
                      </a:r>
                      <a:endParaRPr sz="2000"/>
                    </a:p>
                  </a:txBody>
                  <a:tcPr marL="63500" marR="63500" marT="63500" marB="63500"/>
                </a:tc>
                <a:tc>
                  <a:txBody>
                    <a:bodyPr/>
                    <a:lstStyle/>
                    <a:p>
                      <a:pPr marL="0" lvl="0" indent="0" algn="l" rtl="0">
                        <a:spcBef>
                          <a:spcPts val="0"/>
                        </a:spcBef>
                        <a:spcAft>
                          <a:spcPts val="0"/>
                        </a:spcAft>
                        <a:buNone/>
                      </a:pPr>
                      <a:r>
                        <a:rPr lang="en-GB" sz="2000"/>
                        <a:t>Favorite Fresh Fruit or Veggies</a:t>
                      </a:r>
                      <a:endParaRPr sz="2000"/>
                    </a:p>
                  </a:txBody>
                  <a:tcPr marL="63500" marR="63500" marT="63500" marB="63500"/>
                </a:tc>
                <a:tc gridSpan="2">
                  <a:txBody>
                    <a:bodyPr/>
                    <a:lstStyle/>
                    <a:p>
                      <a:pPr marL="0" lvl="0" indent="0" algn="l" rtl="0">
                        <a:spcBef>
                          <a:spcPts val="0"/>
                        </a:spcBef>
                        <a:spcAft>
                          <a:spcPts val="0"/>
                        </a:spcAft>
                        <a:buNone/>
                      </a:pPr>
                      <a:r>
                        <a:rPr lang="en-GB" sz="2000"/>
                        <a:t>Lemons, Limes, Oranges, Cucumbers, Apples, etc. </a:t>
                      </a:r>
                      <a:endParaRPr sz="2000"/>
                    </a:p>
                  </a:txBody>
                  <a:tcPr marL="63500" marR="63500" marT="63500" marB="63500"/>
                </a:tc>
                <a:tc hMerge="1">
                  <a:txBody>
                    <a:bodyPr/>
                    <a:lstStyle/>
                    <a:p>
                      <a:endParaRPr lang="en-US"/>
                    </a:p>
                  </a:txBody>
                  <a:tcPr/>
                </a:tc>
                <a:extLst>
                  <a:ext uri="{0D108BD9-81ED-4DB2-BD59-A6C34878D82A}">
                    <a16:rowId xmlns:a16="http://schemas.microsoft.com/office/drawing/2014/main" val="10002"/>
                  </a:ext>
                </a:extLst>
              </a:tr>
              <a:tr h="1032000">
                <a:tc>
                  <a:txBody>
                    <a:bodyPr/>
                    <a:lstStyle/>
                    <a:p>
                      <a:pPr marL="0" lvl="0" indent="0" algn="l" rtl="0">
                        <a:spcBef>
                          <a:spcPts val="0"/>
                        </a:spcBef>
                        <a:spcAft>
                          <a:spcPts val="0"/>
                        </a:spcAft>
                        <a:buNone/>
                      </a:pPr>
                      <a:r>
                        <a:rPr lang="en-GB" sz="2000"/>
                        <a:t>Pitcher</a:t>
                      </a:r>
                      <a:endParaRPr sz="2000"/>
                    </a:p>
                  </a:txBody>
                  <a:tcPr marL="63500" marR="63500" marT="63500" marB="63500"/>
                </a:tc>
                <a:tc>
                  <a:txBody>
                    <a:bodyPr/>
                    <a:lstStyle/>
                    <a:p>
                      <a:pPr marL="0" lvl="0" indent="0" algn="l" rtl="0">
                        <a:spcBef>
                          <a:spcPts val="0"/>
                        </a:spcBef>
                        <a:spcAft>
                          <a:spcPts val="0"/>
                        </a:spcAft>
                        <a:buNone/>
                      </a:pPr>
                      <a:r>
                        <a:rPr lang="en-GB" sz="2000"/>
                        <a:t>Gloves</a:t>
                      </a:r>
                      <a:endParaRPr sz="2000"/>
                    </a:p>
                  </a:txBody>
                  <a:tcPr marL="63500" marR="63500" marT="63500" marB="63500"/>
                </a:tc>
                <a:tc>
                  <a:txBody>
                    <a:bodyPr/>
                    <a:lstStyle/>
                    <a:p>
                      <a:pPr marL="0" lvl="0" indent="0" algn="l" rtl="0">
                        <a:spcBef>
                          <a:spcPts val="0"/>
                        </a:spcBef>
                        <a:spcAft>
                          <a:spcPts val="0"/>
                        </a:spcAft>
                        <a:buNone/>
                      </a:pPr>
                      <a:r>
                        <a:rPr lang="en-GB" sz="2000"/>
                        <a:t>Knife</a:t>
                      </a:r>
                      <a:endParaRPr sz="2000"/>
                    </a:p>
                  </a:txBody>
                  <a:tcPr marL="63500" marR="63500" marT="63500" marB="63500"/>
                </a:tc>
                <a:tc>
                  <a:txBody>
                    <a:bodyPr/>
                    <a:lstStyle/>
                    <a:p>
                      <a:pPr marL="0" lvl="0" indent="0" algn="l" rtl="0">
                        <a:spcBef>
                          <a:spcPts val="0"/>
                        </a:spcBef>
                        <a:spcAft>
                          <a:spcPts val="0"/>
                        </a:spcAft>
                        <a:buNone/>
                      </a:pPr>
                      <a:r>
                        <a:rPr lang="en-GB" sz="2000"/>
                        <a:t>Favorite Frozen Fruit</a:t>
                      </a:r>
                      <a:endParaRPr sz="2000"/>
                    </a:p>
                  </a:txBody>
                  <a:tcPr marL="63500" marR="63500" marT="63500" marB="63500"/>
                </a:tc>
                <a:tc gridSpan="2">
                  <a:txBody>
                    <a:bodyPr/>
                    <a:lstStyle/>
                    <a:p>
                      <a:pPr marL="0" lvl="0" indent="0" algn="l" rtl="0">
                        <a:spcBef>
                          <a:spcPts val="0"/>
                        </a:spcBef>
                        <a:spcAft>
                          <a:spcPts val="0"/>
                        </a:spcAft>
                        <a:buNone/>
                      </a:pPr>
                      <a:r>
                        <a:rPr lang="en-GB" sz="2000"/>
                        <a:t>Berries, Peaches, Strawberries, Mangos, etc.</a:t>
                      </a:r>
                      <a:endParaRPr sz="2000"/>
                    </a:p>
                  </a:txBody>
                  <a:tcPr marL="63500" marR="63500" marT="63500" marB="63500"/>
                </a:tc>
                <a:tc hMerge="1">
                  <a:txBody>
                    <a:bodyPr/>
                    <a:lstStyle/>
                    <a:p>
                      <a:endParaRPr lang="en-US"/>
                    </a:p>
                  </a:txBody>
                  <a:tcPr/>
                </a:tc>
                <a:extLst>
                  <a:ext uri="{0D108BD9-81ED-4DB2-BD59-A6C34878D82A}">
                    <a16:rowId xmlns:a16="http://schemas.microsoft.com/office/drawing/2014/main" val="10003"/>
                  </a:ext>
                </a:extLst>
              </a:tr>
              <a:tr h="1032000">
                <a:tc>
                  <a:txBody>
                    <a:bodyPr/>
                    <a:lstStyle/>
                    <a:p>
                      <a:pPr marL="0" lvl="0" indent="0" algn="l" rtl="0">
                        <a:spcBef>
                          <a:spcPts val="0"/>
                        </a:spcBef>
                        <a:spcAft>
                          <a:spcPts val="0"/>
                        </a:spcAft>
                        <a:buNone/>
                      </a:pPr>
                      <a:r>
                        <a:rPr lang="en-GB" sz="2000"/>
                        <a:t>Ice</a:t>
                      </a:r>
                      <a:endParaRPr sz="2000"/>
                    </a:p>
                  </a:txBody>
                  <a:tcPr marL="63500" marR="63500" marT="63500" marB="63500"/>
                </a:tc>
                <a:tc>
                  <a:txBody>
                    <a:bodyPr/>
                    <a:lstStyle/>
                    <a:p>
                      <a:pPr marL="0" lvl="0" indent="0" algn="l" rtl="0">
                        <a:spcBef>
                          <a:spcPts val="0"/>
                        </a:spcBef>
                        <a:spcAft>
                          <a:spcPts val="0"/>
                        </a:spcAft>
                        <a:buNone/>
                      </a:pPr>
                      <a:r>
                        <a:rPr lang="en-GB" sz="2000"/>
                        <a:t>Cups</a:t>
                      </a:r>
                      <a:endParaRPr sz="2000"/>
                    </a:p>
                  </a:txBody>
                  <a:tcPr marL="63500" marR="63500" marT="63500" marB="63500"/>
                </a:tc>
                <a:tc>
                  <a:txBody>
                    <a:bodyPr/>
                    <a:lstStyle/>
                    <a:p>
                      <a:pPr marL="0" lvl="0" indent="0" algn="l" rtl="0">
                        <a:spcBef>
                          <a:spcPts val="0"/>
                        </a:spcBef>
                        <a:spcAft>
                          <a:spcPts val="0"/>
                        </a:spcAft>
                        <a:buNone/>
                      </a:pPr>
                      <a:r>
                        <a:rPr lang="en-GB" sz="2000"/>
                        <a:t>Refrigerator</a:t>
                      </a:r>
                      <a:endParaRPr sz="2000"/>
                    </a:p>
                  </a:txBody>
                  <a:tcPr marL="63500" marR="63500" marT="63500" marB="63500"/>
                </a:tc>
                <a:tc>
                  <a:txBody>
                    <a:bodyPr/>
                    <a:lstStyle/>
                    <a:p>
                      <a:pPr marL="0" lvl="0" indent="0" algn="l" rtl="0">
                        <a:spcBef>
                          <a:spcPts val="0"/>
                        </a:spcBef>
                        <a:spcAft>
                          <a:spcPts val="0"/>
                        </a:spcAft>
                        <a:buNone/>
                      </a:pPr>
                      <a:r>
                        <a:rPr lang="en-GB" sz="2000"/>
                        <a:t>Favorite Fresh Herbs and Spices</a:t>
                      </a:r>
                      <a:endParaRPr sz="2000"/>
                    </a:p>
                  </a:txBody>
                  <a:tcPr marL="63500" marR="63500" marT="63500" marB="63500"/>
                </a:tc>
                <a:tc gridSpan="2">
                  <a:txBody>
                    <a:bodyPr/>
                    <a:lstStyle/>
                    <a:p>
                      <a:pPr marL="0" lvl="0" indent="0" algn="l" rtl="0">
                        <a:spcBef>
                          <a:spcPts val="0"/>
                        </a:spcBef>
                        <a:spcAft>
                          <a:spcPts val="0"/>
                        </a:spcAft>
                        <a:buNone/>
                      </a:pPr>
                      <a:r>
                        <a:rPr lang="en-GB" sz="2000"/>
                        <a:t>Mint, Basil, Cinnamon, Rosemary, Sage, Thyme</a:t>
                      </a:r>
                      <a:endParaRPr sz="2000"/>
                    </a:p>
                  </a:txBody>
                  <a:tcPr marL="63500" marR="63500" marT="63500" marB="63500"/>
                </a:tc>
                <a:tc hMerge="1">
                  <a:txBody>
                    <a:bodyPr/>
                    <a:lstStyle/>
                    <a:p>
                      <a:endParaRPr lang="en-US"/>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0"/>
          <p:cNvSpPr txBox="1">
            <a:spLocks noGrp="1"/>
          </p:cNvSpPr>
          <p:nvPr>
            <p:ph type="body" idx="1"/>
          </p:nvPr>
        </p:nvSpPr>
        <p:spPr>
          <a:xfrm>
            <a:off x="517582" y="2637860"/>
            <a:ext cx="11261700" cy="2090400"/>
          </a:xfrm>
          <a:prstGeom prst="rect">
            <a:avLst/>
          </a:prstGeom>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1018"/>
              <a:buNone/>
            </a:pPr>
            <a:r>
              <a:rPr lang="en-GB" sz="4200" b="1">
                <a:solidFill>
                  <a:srgbClr val="317727"/>
                </a:solidFill>
              </a:rPr>
              <a:t>Food demos are a fun way to engage with your community and provide a service that your customers can consume right away. They don’t need to be expensive, time consuming or complicated for your customers to enjoy it.</a:t>
            </a:r>
            <a:endParaRPr sz="4200" b="1">
              <a:solidFill>
                <a:srgbClr val="317727"/>
              </a:solidFill>
            </a:endParaRPr>
          </a:p>
        </p:txBody>
      </p:sp>
      <p:sp>
        <p:nvSpPr>
          <p:cNvPr id="448" name="Google Shape;448;p50"/>
          <p:cNvSpPr txBox="1">
            <a:spLocks noGrp="1"/>
          </p:cNvSpPr>
          <p:nvPr>
            <p:ph type="body" idx="4"/>
          </p:nvPr>
        </p:nvSpPr>
        <p:spPr>
          <a:xfrm>
            <a:off x="2848800" y="781103"/>
            <a:ext cx="5928600" cy="650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4200">
                <a:solidFill>
                  <a:srgbClr val="317727"/>
                </a:solidFill>
              </a:rPr>
              <a:t>Call to Action</a:t>
            </a:r>
            <a:endParaRPr sz="4200">
              <a:solidFill>
                <a:srgbClr val="317727"/>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51"/>
          <p:cNvPicPr preferRelativeResize="0">
            <a:picLocks noGrp="1"/>
          </p:cNvPicPr>
          <p:nvPr>
            <p:ph type="pic" idx="4"/>
          </p:nvPr>
        </p:nvPicPr>
        <p:blipFill rotWithShape="1">
          <a:blip r:embed="rId3">
            <a:alphaModFix/>
          </a:blip>
          <a:srcRect t="980" b="-980"/>
          <a:stretch/>
        </p:blipFill>
        <p:spPr>
          <a:xfrm>
            <a:off x="3522675" y="445775"/>
            <a:ext cx="5146627" cy="654649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2"/>
          <p:cNvSpPr txBox="1">
            <a:spLocks noGrp="1"/>
          </p:cNvSpPr>
          <p:nvPr>
            <p:ph type="body" idx="1"/>
          </p:nvPr>
        </p:nvSpPr>
        <p:spPr>
          <a:xfrm>
            <a:off x="2848800" y="781100"/>
            <a:ext cx="27171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solidFill>
                  <a:srgbClr val="317727"/>
                </a:solidFill>
              </a:rPr>
              <a:t>Questions? </a:t>
            </a:r>
            <a:endParaRPr>
              <a:solidFill>
                <a:srgbClr val="317727"/>
              </a:solidFill>
            </a:endParaRPr>
          </a:p>
        </p:txBody>
      </p:sp>
      <p:pic>
        <p:nvPicPr>
          <p:cNvPr id="459" name="Google Shape;459;p52"/>
          <p:cNvPicPr preferRelativeResize="0"/>
          <p:nvPr/>
        </p:nvPicPr>
        <p:blipFill rotWithShape="1">
          <a:blip r:embed="rId3">
            <a:alphaModFix/>
          </a:blip>
          <a:srcRect t="4479" b="5210"/>
          <a:stretch/>
        </p:blipFill>
        <p:spPr>
          <a:xfrm>
            <a:off x="4175475" y="1734325"/>
            <a:ext cx="3841051" cy="4624901"/>
          </a:xfrm>
          <a:prstGeom prst="rect">
            <a:avLst/>
          </a:prstGeom>
          <a:noFill/>
          <a:ln w="114300" cap="flat" cmpd="sng">
            <a:solidFill>
              <a:srgbClr val="006600"/>
            </a:solidFill>
            <a:prstDash val="solid"/>
            <a:miter lim="8000"/>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3"/>
          <p:cNvSpPr txBox="1">
            <a:spLocks noGrp="1"/>
          </p:cNvSpPr>
          <p:nvPr>
            <p:ph type="body" idx="1"/>
          </p:nvPr>
        </p:nvSpPr>
        <p:spPr>
          <a:xfrm>
            <a:off x="577875" y="2021450"/>
            <a:ext cx="5317500" cy="43203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00000"/>
              </a:lnSpc>
              <a:spcBef>
                <a:spcPts val="0"/>
              </a:spcBef>
              <a:spcAft>
                <a:spcPts val="0"/>
              </a:spcAft>
              <a:buClr>
                <a:schemeClr val="dk1"/>
              </a:buClr>
              <a:buSzPct val="52380"/>
              <a:buFont typeface="Arial"/>
              <a:buNone/>
            </a:pPr>
            <a:endParaRPr sz="2100"/>
          </a:p>
          <a:p>
            <a:pPr marL="0" lvl="0" indent="0" algn="l" rtl="0">
              <a:lnSpc>
                <a:spcPct val="100000"/>
              </a:lnSpc>
              <a:spcBef>
                <a:spcPts val="0"/>
              </a:spcBef>
              <a:spcAft>
                <a:spcPts val="0"/>
              </a:spcAft>
              <a:buClr>
                <a:schemeClr val="dk1"/>
              </a:buClr>
              <a:buSzPct val="52380"/>
              <a:buFont typeface="Arial"/>
              <a:buNone/>
            </a:pPr>
            <a:endParaRPr sz="2100"/>
          </a:p>
          <a:p>
            <a:pPr marL="0" lvl="0" indent="0" algn="l" rtl="0">
              <a:lnSpc>
                <a:spcPct val="100000"/>
              </a:lnSpc>
              <a:spcBef>
                <a:spcPts val="0"/>
              </a:spcBef>
              <a:spcAft>
                <a:spcPts val="0"/>
              </a:spcAft>
              <a:buClr>
                <a:schemeClr val="dk1"/>
              </a:buClr>
              <a:buSzPct val="52380"/>
              <a:buFont typeface="Arial"/>
              <a:buNone/>
            </a:pPr>
            <a:endParaRPr sz="2100"/>
          </a:p>
          <a:p>
            <a:pPr marL="0" lvl="0" indent="0" algn="l" rtl="0">
              <a:lnSpc>
                <a:spcPct val="100000"/>
              </a:lnSpc>
              <a:spcBef>
                <a:spcPts val="0"/>
              </a:spcBef>
              <a:spcAft>
                <a:spcPts val="0"/>
              </a:spcAft>
              <a:buClr>
                <a:schemeClr val="dk1"/>
              </a:buClr>
              <a:buSzPct val="52380"/>
              <a:buFont typeface="Arial"/>
              <a:buNone/>
            </a:pPr>
            <a:endParaRPr sz="2100"/>
          </a:p>
          <a:p>
            <a:pPr marL="0" lvl="0" indent="0" algn="l" rtl="0">
              <a:lnSpc>
                <a:spcPct val="100000"/>
              </a:lnSpc>
              <a:spcBef>
                <a:spcPts val="0"/>
              </a:spcBef>
              <a:spcAft>
                <a:spcPts val="0"/>
              </a:spcAft>
              <a:buClr>
                <a:schemeClr val="dk1"/>
              </a:buClr>
              <a:buSzPct val="52380"/>
              <a:buFont typeface="Arial"/>
              <a:buNone/>
            </a:pPr>
            <a:endParaRPr sz="2100"/>
          </a:p>
          <a:p>
            <a:pPr marL="0" lvl="0" indent="0" algn="l" rtl="0">
              <a:lnSpc>
                <a:spcPct val="100000"/>
              </a:lnSpc>
              <a:spcBef>
                <a:spcPts val="0"/>
              </a:spcBef>
              <a:spcAft>
                <a:spcPts val="0"/>
              </a:spcAft>
              <a:buClr>
                <a:schemeClr val="dk1"/>
              </a:buClr>
              <a:buSzPct val="52380"/>
              <a:buFont typeface="Arial"/>
              <a:buNone/>
            </a:pPr>
            <a:endParaRPr sz="2100"/>
          </a:p>
          <a:p>
            <a:pPr marL="0" lvl="0" indent="0" algn="l" rtl="0">
              <a:lnSpc>
                <a:spcPct val="100000"/>
              </a:lnSpc>
              <a:spcBef>
                <a:spcPts val="0"/>
              </a:spcBef>
              <a:spcAft>
                <a:spcPts val="0"/>
              </a:spcAft>
              <a:buClr>
                <a:schemeClr val="dk1"/>
              </a:buClr>
              <a:buSzPct val="53658"/>
              <a:buFont typeface="Arial"/>
              <a:buNone/>
            </a:pPr>
            <a:endParaRPr sz="2050"/>
          </a:p>
          <a:p>
            <a:pPr marL="0" lvl="0" indent="0" algn="l" rtl="0">
              <a:lnSpc>
                <a:spcPct val="100000"/>
              </a:lnSpc>
              <a:spcBef>
                <a:spcPts val="0"/>
              </a:spcBef>
              <a:spcAft>
                <a:spcPts val="0"/>
              </a:spcAft>
              <a:buClr>
                <a:schemeClr val="dk1"/>
              </a:buClr>
              <a:buSzPct val="39285"/>
              <a:buFont typeface="Arial"/>
              <a:buNone/>
            </a:pPr>
            <a:endParaRPr/>
          </a:p>
          <a:p>
            <a:pPr marL="0" lvl="0" indent="0" algn="l" rtl="0">
              <a:lnSpc>
                <a:spcPct val="100000"/>
              </a:lnSpc>
              <a:spcBef>
                <a:spcPts val="0"/>
              </a:spcBef>
              <a:spcAft>
                <a:spcPts val="0"/>
              </a:spcAft>
              <a:buClr>
                <a:schemeClr val="dk1"/>
              </a:buClr>
              <a:buSzPct val="39285"/>
              <a:buFont typeface="Arial"/>
              <a:buNone/>
            </a:pPr>
            <a:endParaRPr/>
          </a:p>
          <a:p>
            <a:pPr marL="0" lvl="0" indent="0" algn="l" rtl="0">
              <a:lnSpc>
                <a:spcPct val="100000"/>
              </a:lnSpc>
              <a:spcBef>
                <a:spcPts val="0"/>
              </a:spcBef>
              <a:spcAft>
                <a:spcPts val="0"/>
              </a:spcAft>
              <a:buClr>
                <a:schemeClr val="dk1"/>
              </a:buClr>
              <a:buSzPct val="39285"/>
              <a:buFont typeface="Arial"/>
              <a:buNone/>
            </a:pPr>
            <a:endParaRPr/>
          </a:p>
          <a:p>
            <a:pPr marL="0" lvl="0" indent="0" algn="l" rtl="0">
              <a:lnSpc>
                <a:spcPct val="100000"/>
              </a:lnSpc>
              <a:spcBef>
                <a:spcPts val="0"/>
              </a:spcBef>
              <a:spcAft>
                <a:spcPts val="0"/>
              </a:spcAft>
              <a:buClr>
                <a:schemeClr val="dk1"/>
              </a:buClr>
              <a:buSzPct val="39285"/>
              <a:buFont typeface="Arial"/>
              <a:buNone/>
            </a:pPr>
            <a:endParaRPr/>
          </a:p>
          <a:p>
            <a:pPr marL="0" lvl="0" indent="0" algn="l" rtl="0">
              <a:spcBef>
                <a:spcPts val="0"/>
              </a:spcBef>
              <a:spcAft>
                <a:spcPts val="0"/>
              </a:spcAft>
              <a:buClr>
                <a:srgbClr val="00622F"/>
              </a:buClr>
              <a:buSzPct val="27513"/>
              <a:buFont typeface="Arial"/>
              <a:buNone/>
            </a:pPr>
            <a:endParaRPr sz="5088">
              <a:solidFill>
                <a:srgbClr val="00622F"/>
              </a:solidFill>
            </a:endParaRPr>
          </a:p>
          <a:p>
            <a:pPr marL="0" lvl="0" indent="0" algn="l" rtl="0">
              <a:spcBef>
                <a:spcPts val="0"/>
              </a:spcBef>
              <a:spcAft>
                <a:spcPts val="0"/>
              </a:spcAft>
              <a:buClr>
                <a:srgbClr val="00622F"/>
              </a:buClr>
              <a:buSzPct val="27513"/>
              <a:buFont typeface="Arial"/>
              <a:buNone/>
            </a:pPr>
            <a:endParaRPr sz="5088">
              <a:solidFill>
                <a:srgbClr val="00622F"/>
              </a:solidFill>
            </a:endParaRPr>
          </a:p>
          <a:p>
            <a:pPr marL="0" lvl="0" indent="0" algn="l" rtl="0">
              <a:spcBef>
                <a:spcPts val="0"/>
              </a:spcBef>
              <a:spcAft>
                <a:spcPts val="0"/>
              </a:spcAft>
              <a:buClr>
                <a:srgbClr val="00622F"/>
              </a:buClr>
              <a:buSzPct val="27513"/>
              <a:buFont typeface="Arial"/>
              <a:buNone/>
            </a:pPr>
            <a:endParaRPr sz="5088">
              <a:solidFill>
                <a:srgbClr val="00622F"/>
              </a:solidFill>
            </a:endParaRPr>
          </a:p>
          <a:p>
            <a:pPr marL="0" lvl="0" indent="0" algn="l" rtl="0">
              <a:spcBef>
                <a:spcPts val="0"/>
              </a:spcBef>
              <a:spcAft>
                <a:spcPts val="0"/>
              </a:spcAft>
              <a:buClr>
                <a:srgbClr val="00622F"/>
              </a:buClr>
              <a:buSzPct val="27513"/>
              <a:buFont typeface="Arial"/>
              <a:buNone/>
            </a:pPr>
            <a:endParaRPr sz="5088">
              <a:solidFill>
                <a:srgbClr val="00622F"/>
              </a:solidFill>
            </a:endParaRPr>
          </a:p>
          <a:p>
            <a:pPr marL="0" lvl="0" indent="0" algn="l" rtl="0">
              <a:spcBef>
                <a:spcPts val="0"/>
              </a:spcBef>
              <a:spcAft>
                <a:spcPts val="0"/>
              </a:spcAft>
              <a:buClr>
                <a:srgbClr val="00622F"/>
              </a:buClr>
              <a:buSzPts val="350"/>
              <a:buFont typeface="Arial"/>
              <a:buNone/>
            </a:pPr>
            <a:r>
              <a:rPr lang="en-GB" sz="6288"/>
              <a:t>Funded by USDA SNAP, an equal opportunity provider. Visit</a:t>
            </a:r>
            <a:r>
              <a:rPr lang="en-GB" sz="6288">
                <a:solidFill>
                  <a:srgbClr val="00622F"/>
                </a:solidFill>
              </a:rPr>
              <a:t> </a:t>
            </a:r>
            <a:r>
              <a:rPr lang="en-GB" sz="6288" u="sng">
                <a:solidFill>
                  <a:schemeClr val="hlink"/>
                </a:solidFill>
                <a:hlinkClick r:id="rId3"/>
              </a:rPr>
              <a:t>www.CalFreshHealthyLiving.org</a:t>
            </a:r>
            <a:r>
              <a:rPr lang="en-GB" sz="6288">
                <a:solidFill>
                  <a:srgbClr val="00622F"/>
                </a:solidFill>
              </a:rPr>
              <a:t> </a:t>
            </a:r>
            <a:r>
              <a:rPr lang="en-GB" sz="6288"/>
              <a:t>for healthy tips. </a:t>
            </a:r>
            <a:endParaRPr sz="6288"/>
          </a:p>
          <a:p>
            <a:pPr marL="0" lvl="0" indent="0" algn="l" rtl="0">
              <a:lnSpc>
                <a:spcPct val="100000"/>
              </a:lnSpc>
              <a:spcBef>
                <a:spcPts val="0"/>
              </a:spcBef>
              <a:spcAft>
                <a:spcPts val="0"/>
              </a:spcAft>
              <a:buClr>
                <a:schemeClr val="dk1"/>
              </a:buClr>
              <a:buSzPct val="30985"/>
              <a:buFont typeface="Arial"/>
              <a:buNone/>
            </a:pPr>
            <a:endParaRPr sz="3550"/>
          </a:p>
          <a:p>
            <a:pPr marL="0" lvl="0" indent="0" algn="l" rtl="0">
              <a:lnSpc>
                <a:spcPct val="100000"/>
              </a:lnSpc>
              <a:spcBef>
                <a:spcPts val="0"/>
              </a:spcBef>
              <a:spcAft>
                <a:spcPts val="0"/>
              </a:spcAft>
              <a:buClr>
                <a:schemeClr val="dk1"/>
              </a:buClr>
              <a:buSzPct val="30985"/>
              <a:buFont typeface="Arial"/>
              <a:buNone/>
            </a:pPr>
            <a:endParaRPr sz="3550"/>
          </a:p>
          <a:p>
            <a:pPr marL="0" lvl="0" indent="0" algn="l" rtl="0">
              <a:lnSpc>
                <a:spcPct val="100000"/>
              </a:lnSpc>
              <a:spcBef>
                <a:spcPts val="0"/>
              </a:spcBef>
              <a:spcAft>
                <a:spcPts val="0"/>
              </a:spcAft>
              <a:buClr>
                <a:schemeClr val="dk1"/>
              </a:buClr>
              <a:buSzPct val="30985"/>
              <a:buFont typeface="Arial"/>
              <a:buNone/>
            </a:pPr>
            <a:endParaRPr sz="3550"/>
          </a:p>
          <a:p>
            <a:pPr marL="0" lvl="0" indent="0" algn="l" rtl="0">
              <a:lnSpc>
                <a:spcPct val="100000"/>
              </a:lnSpc>
              <a:spcBef>
                <a:spcPts val="0"/>
              </a:spcBef>
              <a:spcAft>
                <a:spcPts val="0"/>
              </a:spcAft>
              <a:buClr>
                <a:schemeClr val="dk1"/>
              </a:buClr>
              <a:buSzPct val="30985"/>
              <a:buFont typeface="Arial"/>
              <a:buNone/>
            </a:pPr>
            <a:endParaRPr sz="3550"/>
          </a:p>
          <a:p>
            <a:pPr marL="0" lvl="0" indent="0" algn="l" rtl="0">
              <a:lnSpc>
                <a:spcPct val="100000"/>
              </a:lnSpc>
              <a:spcBef>
                <a:spcPts val="0"/>
              </a:spcBef>
              <a:spcAft>
                <a:spcPts val="0"/>
              </a:spcAft>
              <a:buClr>
                <a:schemeClr val="dk1"/>
              </a:buClr>
              <a:buSzPct val="30985"/>
              <a:buFont typeface="Arial"/>
              <a:buNone/>
            </a:pPr>
            <a:endParaRPr sz="3550"/>
          </a:p>
          <a:p>
            <a:pPr marL="0" lvl="0" indent="0" algn="l" rtl="0">
              <a:lnSpc>
                <a:spcPct val="100000"/>
              </a:lnSpc>
              <a:spcBef>
                <a:spcPts val="0"/>
              </a:spcBef>
              <a:spcAft>
                <a:spcPts val="0"/>
              </a:spcAft>
              <a:buClr>
                <a:schemeClr val="dk1"/>
              </a:buClr>
              <a:buSzPct val="30985"/>
              <a:buFont typeface="Arial"/>
              <a:buNone/>
            </a:pPr>
            <a:endParaRPr sz="3550"/>
          </a:p>
          <a:p>
            <a:pPr marL="0" lvl="0" indent="0" algn="l" rtl="0">
              <a:lnSpc>
                <a:spcPct val="100000"/>
              </a:lnSpc>
              <a:spcBef>
                <a:spcPts val="0"/>
              </a:spcBef>
              <a:spcAft>
                <a:spcPts val="0"/>
              </a:spcAft>
              <a:buClr>
                <a:schemeClr val="dk1"/>
              </a:buClr>
              <a:buSzPct val="30985"/>
              <a:buFont typeface="Arial"/>
              <a:buNone/>
            </a:pPr>
            <a:endParaRPr sz="3550"/>
          </a:p>
          <a:p>
            <a:pPr marL="0" lvl="0" indent="0" algn="l" rtl="0">
              <a:lnSpc>
                <a:spcPct val="100000"/>
              </a:lnSpc>
              <a:spcBef>
                <a:spcPts val="0"/>
              </a:spcBef>
              <a:spcAft>
                <a:spcPts val="0"/>
              </a:spcAft>
              <a:buClr>
                <a:schemeClr val="dk1"/>
              </a:buClr>
              <a:buSzPct val="30985"/>
              <a:buFont typeface="Arial"/>
              <a:buNone/>
            </a:pPr>
            <a:endParaRPr sz="3550"/>
          </a:p>
          <a:p>
            <a:pPr marL="0" lvl="0" indent="0" algn="l" rtl="0">
              <a:lnSpc>
                <a:spcPct val="100000"/>
              </a:lnSpc>
              <a:spcBef>
                <a:spcPts val="0"/>
              </a:spcBef>
              <a:spcAft>
                <a:spcPts val="0"/>
              </a:spcAft>
              <a:buClr>
                <a:schemeClr val="dk1"/>
              </a:buClr>
              <a:buSzPct val="30985"/>
              <a:buFont typeface="Arial"/>
              <a:buNone/>
            </a:pPr>
            <a:endParaRPr sz="3550"/>
          </a:p>
          <a:p>
            <a:pPr marL="0" lvl="0" indent="0" algn="l" rtl="0">
              <a:lnSpc>
                <a:spcPct val="100000"/>
              </a:lnSpc>
              <a:spcBef>
                <a:spcPts val="0"/>
              </a:spcBef>
              <a:spcAft>
                <a:spcPts val="0"/>
              </a:spcAft>
              <a:buClr>
                <a:schemeClr val="dk1"/>
              </a:buClr>
              <a:buSzPts val="275"/>
              <a:buFont typeface="Arial"/>
              <a:buNone/>
            </a:pPr>
            <a:endParaRPr sz="5088"/>
          </a:p>
          <a:p>
            <a:pPr marL="0" lvl="0" indent="0" algn="l" rtl="0">
              <a:lnSpc>
                <a:spcPct val="100000"/>
              </a:lnSpc>
              <a:spcBef>
                <a:spcPts val="0"/>
              </a:spcBef>
              <a:spcAft>
                <a:spcPts val="0"/>
              </a:spcAft>
              <a:buClr>
                <a:schemeClr val="dk1"/>
              </a:buClr>
              <a:buSzPts val="275"/>
              <a:buFont typeface="Arial"/>
              <a:buNone/>
            </a:pPr>
            <a:endParaRPr sz="5088"/>
          </a:p>
          <a:p>
            <a:pPr marL="0" lvl="0" indent="0" algn="l" rtl="0">
              <a:lnSpc>
                <a:spcPct val="100000"/>
              </a:lnSpc>
              <a:spcBef>
                <a:spcPts val="0"/>
              </a:spcBef>
              <a:spcAft>
                <a:spcPts val="0"/>
              </a:spcAft>
              <a:buClr>
                <a:schemeClr val="dk1"/>
              </a:buClr>
              <a:buSzPts val="275"/>
              <a:buFont typeface="Arial"/>
              <a:buNone/>
            </a:pPr>
            <a:endParaRPr sz="5088"/>
          </a:p>
          <a:p>
            <a:pPr marL="0" lvl="0" indent="0" algn="l" rtl="0">
              <a:lnSpc>
                <a:spcPct val="100000"/>
              </a:lnSpc>
              <a:spcBef>
                <a:spcPts val="0"/>
              </a:spcBef>
              <a:spcAft>
                <a:spcPts val="0"/>
              </a:spcAft>
              <a:buClr>
                <a:schemeClr val="dk1"/>
              </a:buClr>
              <a:buSzPts val="275"/>
              <a:buFont typeface="Arial"/>
              <a:buNone/>
            </a:pPr>
            <a:endParaRPr sz="5088"/>
          </a:p>
          <a:p>
            <a:pPr marL="0" lvl="0" indent="0" algn="l" rtl="0">
              <a:lnSpc>
                <a:spcPct val="100000"/>
              </a:lnSpc>
              <a:spcBef>
                <a:spcPts val="0"/>
              </a:spcBef>
              <a:spcAft>
                <a:spcPts val="0"/>
              </a:spcAft>
              <a:buClr>
                <a:schemeClr val="dk1"/>
              </a:buClr>
              <a:buSzPts val="275"/>
              <a:buFont typeface="Arial"/>
              <a:buNone/>
            </a:pPr>
            <a:endParaRPr sz="5088"/>
          </a:p>
          <a:p>
            <a:pPr marL="0" lvl="0" indent="0" algn="l" rtl="0">
              <a:lnSpc>
                <a:spcPct val="100000"/>
              </a:lnSpc>
              <a:spcBef>
                <a:spcPts val="0"/>
              </a:spcBef>
              <a:spcAft>
                <a:spcPts val="0"/>
              </a:spcAft>
              <a:buClr>
                <a:schemeClr val="dk1"/>
              </a:buClr>
              <a:buSzPts val="275"/>
              <a:buFont typeface="Arial"/>
              <a:buNone/>
            </a:pPr>
            <a:endParaRPr sz="5888"/>
          </a:p>
          <a:p>
            <a:pPr marL="0" lvl="0" indent="0" algn="l" rtl="0">
              <a:lnSpc>
                <a:spcPct val="100000"/>
              </a:lnSpc>
              <a:spcBef>
                <a:spcPts val="0"/>
              </a:spcBef>
              <a:spcAft>
                <a:spcPts val="0"/>
              </a:spcAft>
              <a:buClr>
                <a:schemeClr val="dk1"/>
              </a:buClr>
              <a:buSzPts val="275"/>
              <a:buFont typeface="Arial"/>
              <a:buNone/>
            </a:pPr>
            <a:r>
              <a:rPr lang="en-GB" sz="6288"/>
              <a:t>Material adapted from Leah’s Pantry. </a:t>
            </a:r>
            <a:r>
              <a:rPr lang="en-GB" sz="6288" u="sng">
                <a:solidFill>
                  <a:schemeClr val="hlink"/>
                </a:solidFill>
                <a:hlinkClick r:id="rId4"/>
              </a:rPr>
              <a:t>www.LeahsPantry.org</a:t>
            </a:r>
            <a:r>
              <a:rPr lang="en-GB" sz="6288"/>
              <a:t>. </a:t>
            </a:r>
            <a:endParaRPr sz="6288"/>
          </a:p>
          <a:p>
            <a:pPr marL="0" lvl="0" indent="0" algn="l" rtl="0">
              <a:lnSpc>
                <a:spcPct val="100000"/>
              </a:lnSpc>
              <a:spcBef>
                <a:spcPts val="0"/>
              </a:spcBef>
              <a:spcAft>
                <a:spcPts val="0"/>
              </a:spcAft>
              <a:buClr>
                <a:schemeClr val="dk1"/>
              </a:buClr>
              <a:buSzPct val="39285"/>
              <a:buFont typeface="Arial"/>
              <a:buNone/>
            </a:pPr>
            <a:endParaRPr/>
          </a:p>
          <a:p>
            <a:pPr marL="0" lvl="0" indent="0" algn="l" rtl="0">
              <a:lnSpc>
                <a:spcPct val="100000"/>
              </a:lnSpc>
              <a:spcBef>
                <a:spcPts val="0"/>
              </a:spcBef>
              <a:spcAft>
                <a:spcPts val="0"/>
              </a:spcAft>
              <a:buClr>
                <a:schemeClr val="dk1"/>
              </a:buClr>
              <a:buSzPct val="39285"/>
              <a:buFont typeface="Arial"/>
              <a:buNone/>
            </a:pPr>
            <a:endParaRPr/>
          </a:p>
          <a:p>
            <a:pPr marL="0" lvl="0" indent="0" algn="l" rtl="0">
              <a:spcBef>
                <a:spcPts val="0"/>
              </a:spcBef>
              <a:spcAft>
                <a:spcPts val="0"/>
              </a:spcAft>
              <a:buClr>
                <a:srgbClr val="00622F"/>
              </a:buClr>
              <a:buSzPct val="50000"/>
              <a:buFont typeface="Arial"/>
              <a:buNone/>
            </a:pPr>
            <a:endParaRPr>
              <a:solidFill>
                <a:srgbClr val="00622F"/>
              </a:solidFill>
            </a:endParaRPr>
          </a:p>
          <a:p>
            <a:pPr marL="0" lvl="0" indent="0" algn="l" rtl="0">
              <a:spcBef>
                <a:spcPts val="0"/>
              </a:spcBef>
              <a:spcAft>
                <a:spcPts val="0"/>
              </a:spcAft>
              <a:buClr>
                <a:srgbClr val="00622F"/>
              </a:buClr>
              <a:buSzPct val="50000"/>
              <a:buFont typeface="Arial"/>
              <a:buNone/>
            </a:pPr>
            <a:endParaRPr>
              <a:solidFill>
                <a:srgbClr val="00622F"/>
              </a:solidFill>
            </a:endParaRPr>
          </a:p>
          <a:p>
            <a:pPr marL="0" lvl="0" indent="0" algn="l" rtl="0">
              <a:spcBef>
                <a:spcPts val="0"/>
              </a:spcBef>
              <a:spcAft>
                <a:spcPts val="0"/>
              </a:spcAft>
              <a:buClr>
                <a:srgbClr val="00622F"/>
              </a:buClr>
              <a:buSzPct val="50000"/>
              <a:buFont typeface="Arial"/>
              <a:buNone/>
            </a:pPr>
            <a:endParaRPr>
              <a:solidFill>
                <a:srgbClr val="00622F"/>
              </a:solidFill>
            </a:endParaRPr>
          </a:p>
          <a:p>
            <a:pPr marL="0" lvl="0" indent="0" algn="l" rtl="0">
              <a:spcBef>
                <a:spcPts val="0"/>
              </a:spcBef>
              <a:spcAft>
                <a:spcPts val="0"/>
              </a:spcAft>
              <a:buClr>
                <a:srgbClr val="00622F"/>
              </a:buClr>
              <a:buSzPct val="50000"/>
              <a:buFont typeface="Arial"/>
              <a:buNone/>
            </a:pPr>
            <a:endParaRPr>
              <a:solidFill>
                <a:srgbClr val="00622F"/>
              </a:solidFill>
            </a:endParaRPr>
          </a:p>
          <a:p>
            <a:pPr marL="0" lvl="0" indent="0" algn="l" rtl="0">
              <a:spcBef>
                <a:spcPts val="0"/>
              </a:spcBef>
              <a:spcAft>
                <a:spcPts val="0"/>
              </a:spcAft>
              <a:buClr>
                <a:srgbClr val="00622F"/>
              </a:buClr>
              <a:buSzPct val="50000"/>
              <a:buFont typeface="Arial"/>
              <a:buNone/>
            </a:pPr>
            <a:endParaRPr>
              <a:solidFill>
                <a:srgbClr val="00622F"/>
              </a:solidFill>
            </a:endParaRPr>
          </a:p>
          <a:p>
            <a:pPr marL="0" lvl="0" indent="0" algn="l" rtl="0">
              <a:lnSpc>
                <a:spcPct val="100000"/>
              </a:lnSpc>
              <a:spcBef>
                <a:spcPts val="0"/>
              </a:spcBef>
              <a:spcAft>
                <a:spcPts val="0"/>
              </a:spcAft>
              <a:buClr>
                <a:schemeClr val="dk1"/>
              </a:buClr>
              <a:buSzPct val="39285"/>
              <a:buFont typeface="Arial"/>
              <a:buNone/>
            </a:pPr>
            <a:endParaRPr/>
          </a:p>
          <a:p>
            <a:pPr marL="457200" lvl="0" indent="-279400" algn="l" rtl="0">
              <a:lnSpc>
                <a:spcPct val="90000"/>
              </a:lnSpc>
              <a:spcBef>
                <a:spcPts val="0"/>
              </a:spcBef>
              <a:spcAft>
                <a:spcPts val="0"/>
              </a:spcAft>
              <a:buClr>
                <a:srgbClr val="006600"/>
              </a:buClr>
              <a:buSzPct val="100000"/>
              <a:buFont typeface="Arial"/>
              <a:buNone/>
            </a:pPr>
            <a:endParaRPr/>
          </a:p>
        </p:txBody>
      </p:sp>
      <p:sp>
        <p:nvSpPr>
          <p:cNvPr id="465" name="Google Shape;465;p53"/>
          <p:cNvSpPr txBox="1">
            <a:spLocks noGrp="1"/>
          </p:cNvSpPr>
          <p:nvPr>
            <p:ph type="body" idx="3"/>
          </p:nvPr>
        </p:nvSpPr>
        <p:spPr>
          <a:xfrm>
            <a:off x="2848800" y="781103"/>
            <a:ext cx="59286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Thank You</a:t>
            </a:r>
            <a:endParaRPr/>
          </a:p>
        </p:txBody>
      </p:sp>
      <p:pic>
        <p:nvPicPr>
          <p:cNvPr id="466" name="Google Shape;466;p53"/>
          <p:cNvPicPr preferRelativeResize="0"/>
          <p:nvPr/>
        </p:nvPicPr>
        <p:blipFill>
          <a:blip r:embed="rId5">
            <a:alphaModFix/>
          </a:blip>
          <a:stretch>
            <a:fillRect/>
          </a:stretch>
        </p:blipFill>
        <p:spPr>
          <a:xfrm>
            <a:off x="1117250" y="4055475"/>
            <a:ext cx="1415325" cy="1415325"/>
          </a:xfrm>
          <a:prstGeom prst="rect">
            <a:avLst/>
          </a:prstGeom>
          <a:noFill/>
          <a:ln>
            <a:noFill/>
          </a:ln>
        </p:spPr>
      </p:pic>
      <p:pic>
        <p:nvPicPr>
          <p:cNvPr id="467" name="Google Shape;467;p53"/>
          <p:cNvPicPr preferRelativeResize="0"/>
          <p:nvPr/>
        </p:nvPicPr>
        <p:blipFill>
          <a:blip r:embed="rId6">
            <a:alphaModFix/>
          </a:blip>
          <a:stretch>
            <a:fillRect/>
          </a:stretch>
        </p:blipFill>
        <p:spPr>
          <a:xfrm>
            <a:off x="577875" y="2317226"/>
            <a:ext cx="2057450" cy="822989"/>
          </a:xfrm>
          <a:prstGeom prst="rect">
            <a:avLst/>
          </a:prstGeom>
          <a:noFill/>
          <a:ln>
            <a:noFill/>
          </a:ln>
        </p:spPr>
      </p:pic>
      <p:pic>
        <p:nvPicPr>
          <p:cNvPr id="468" name="Google Shape;468;p53"/>
          <p:cNvPicPr preferRelativeResize="0"/>
          <p:nvPr/>
        </p:nvPicPr>
        <p:blipFill>
          <a:blip r:embed="rId7">
            <a:alphaModFix/>
          </a:blip>
          <a:stretch>
            <a:fillRect/>
          </a:stretch>
        </p:blipFill>
        <p:spPr>
          <a:xfrm>
            <a:off x="6408125" y="403250"/>
            <a:ext cx="4187850" cy="6454749"/>
          </a:xfrm>
          <a:prstGeom prst="rect">
            <a:avLst/>
          </a:prstGeom>
          <a:noFill/>
          <a:ln>
            <a:noFill/>
          </a:ln>
        </p:spPr>
      </p:pic>
      <p:pic>
        <p:nvPicPr>
          <p:cNvPr id="469" name="Google Shape;469;p53" title="DPH_logo_hor_En_black.png"/>
          <p:cNvPicPr preferRelativeResize="0"/>
          <p:nvPr/>
        </p:nvPicPr>
        <p:blipFill>
          <a:blip r:embed="rId8">
            <a:alphaModFix/>
          </a:blip>
          <a:stretch>
            <a:fillRect/>
          </a:stretch>
        </p:blipFill>
        <p:spPr>
          <a:xfrm>
            <a:off x="2985725" y="2317224"/>
            <a:ext cx="2423627" cy="930699"/>
          </a:xfrm>
          <a:prstGeom prst="rect">
            <a:avLst/>
          </a:prstGeom>
          <a:noFill/>
          <a:ln>
            <a:noFill/>
          </a:ln>
        </p:spPr>
      </p:pic>
      <p:pic>
        <p:nvPicPr>
          <p:cNvPr id="470" name="Google Shape;470;p53"/>
          <p:cNvPicPr preferRelativeResize="0"/>
          <p:nvPr/>
        </p:nvPicPr>
        <p:blipFill>
          <a:blip r:embed="rId9">
            <a:alphaModFix/>
          </a:blip>
          <a:stretch>
            <a:fillRect/>
          </a:stretch>
        </p:blipFill>
        <p:spPr>
          <a:xfrm>
            <a:off x="2848800" y="3959800"/>
            <a:ext cx="1709380" cy="17094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4"/>
          <p:cNvSpPr txBox="1">
            <a:spLocks noGrp="1"/>
          </p:cNvSpPr>
          <p:nvPr>
            <p:ph type="body" idx="1"/>
          </p:nvPr>
        </p:nvSpPr>
        <p:spPr>
          <a:xfrm>
            <a:off x="2317725" y="2048500"/>
            <a:ext cx="6292800" cy="501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22F"/>
              </a:buClr>
              <a:buSzPts val="4000"/>
              <a:buNone/>
            </a:pPr>
            <a:r>
              <a:rPr lang="en-GB"/>
              <a:t>Nutrition Services Team</a:t>
            </a:r>
            <a:endParaRPr/>
          </a:p>
          <a:p>
            <a:pPr marL="0" lvl="0" indent="0" algn="l" rtl="0">
              <a:lnSpc>
                <a:spcPct val="90000"/>
              </a:lnSpc>
              <a:spcBef>
                <a:spcPts val="0"/>
              </a:spcBef>
              <a:spcAft>
                <a:spcPts val="0"/>
              </a:spcAft>
              <a:buClr>
                <a:srgbClr val="00622F"/>
              </a:buClr>
              <a:buSzPts val="4000"/>
              <a:buNone/>
            </a:pPr>
            <a:r>
              <a:rPr lang="en-GB"/>
              <a:t>Contact Information:</a:t>
            </a:r>
            <a:endParaRPr/>
          </a:p>
        </p:txBody>
      </p:sp>
      <p:sp>
        <p:nvSpPr>
          <p:cNvPr id="476" name="Google Shape;476;p54"/>
          <p:cNvSpPr txBox="1"/>
          <p:nvPr/>
        </p:nvSpPr>
        <p:spPr>
          <a:xfrm>
            <a:off x="2254625" y="3933275"/>
            <a:ext cx="5809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a:solidFill>
                  <a:srgbClr val="00622F"/>
                </a:solidFill>
                <a:latin typeface="Calibri"/>
                <a:ea typeface="Calibri"/>
                <a:cs typeface="Calibri"/>
                <a:sym typeface="Calibri"/>
              </a:rPr>
              <a:t>(323) 695-5538 </a:t>
            </a:r>
            <a:endParaRPr sz="1800" b="1">
              <a:solidFill>
                <a:srgbClr val="00622F"/>
              </a:solidFill>
              <a:latin typeface="Calibri"/>
              <a:ea typeface="Calibri"/>
              <a:cs typeface="Calibri"/>
              <a:sym typeface="Calibri"/>
            </a:endParaRPr>
          </a:p>
        </p:txBody>
      </p:sp>
      <p:sp>
        <p:nvSpPr>
          <p:cNvPr id="477" name="Google Shape;477;p54"/>
          <p:cNvSpPr txBox="1"/>
          <p:nvPr/>
        </p:nvSpPr>
        <p:spPr>
          <a:xfrm>
            <a:off x="2317725" y="4750175"/>
            <a:ext cx="5809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a:solidFill>
                  <a:srgbClr val="00622F"/>
                </a:solidFill>
                <a:latin typeface="Calibri"/>
                <a:ea typeface="Calibri"/>
                <a:cs typeface="Calibri"/>
                <a:sym typeface="Calibri"/>
              </a:rPr>
              <a:t>nutritionservices@lafoodbank.org</a:t>
            </a:r>
            <a:endParaRPr sz="1800" b="1">
              <a:solidFill>
                <a:srgbClr val="00622F"/>
              </a:solidFill>
              <a:latin typeface="Calibri"/>
              <a:ea typeface="Calibri"/>
              <a:cs typeface="Calibri"/>
              <a:sym typeface="Calibri"/>
            </a:endParaRPr>
          </a:p>
        </p:txBody>
      </p:sp>
      <p:sp>
        <p:nvSpPr>
          <p:cNvPr id="478" name="Google Shape;478;p54"/>
          <p:cNvSpPr txBox="1"/>
          <p:nvPr/>
        </p:nvSpPr>
        <p:spPr>
          <a:xfrm>
            <a:off x="2317725" y="5395600"/>
            <a:ext cx="5809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a:solidFill>
                  <a:srgbClr val="00622F"/>
                </a:solidFill>
                <a:latin typeface="Calibri"/>
                <a:ea typeface="Calibri"/>
                <a:cs typeface="Calibri"/>
                <a:sym typeface="Calibri"/>
              </a:rPr>
              <a:t>1734 E 41st St</a:t>
            </a:r>
            <a:endParaRPr sz="1800" b="1">
              <a:solidFill>
                <a:srgbClr val="00622F"/>
              </a:solidFill>
              <a:latin typeface="Calibri"/>
              <a:ea typeface="Calibri"/>
              <a:cs typeface="Calibri"/>
              <a:sym typeface="Calibri"/>
            </a:endParaRPr>
          </a:p>
          <a:p>
            <a:pPr marL="0" lvl="0" indent="0" algn="l" rtl="0">
              <a:spcBef>
                <a:spcPts val="0"/>
              </a:spcBef>
              <a:spcAft>
                <a:spcPts val="0"/>
              </a:spcAft>
              <a:buNone/>
            </a:pPr>
            <a:r>
              <a:rPr lang="en-GB" sz="1800" b="1">
                <a:solidFill>
                  <a:srgbClr val="00622F"/>
                </a:solidFill>
                <a:latin typeface="Calibri"/>
                <a:ea typeface="Calibri"/>
                <a:cs typeface="Calibri"/>
                <a:sym typeface="Calibri"/>
              </a:rPr>
              <a:t>Los Angeles, CA 90058</a:t>
            </a:r>
            <a:endParaRPr sz="1800" b="1">
              <a:solidFill>
                <a:srgbClr val="00622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1"/>
          <p:cNvPicPr preferRelativeResize="0"/>
          <p:nvPr/>
        </p:nvPicPr>
        <p:blipFill>
          <a:blip r:embed="rId3">
            <a:alphaModFix/>
          </a:blip>
          <a:stretch>
            <a:fillRect/>
          </a:stretch>
        </p:blipFill>
        <p:spPr>
          <a:xfrm>
            <a:off x="152400" y="152400"/>
            <a:ext cx="11650133" cy="6553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2"/>
          <p:cNvSpPr txBox="1">
            <a:spLocks noGrp="1"/>
          </p:cNvSpPr>
          <p:nvPr>
            <p:ph type="body" idx="4"/>
          </p:nvPr>
        </p:nvSpPr>
        <p:spPr>
          <a:xfrm>
            <a:off x="2848800" y="781103"/>
            <a:ext cx="5928600" cy="650700"/>
          </a:xfrm>
          <a:prstGeom prst="rect">
            <a:avLst/>
          </a:prstGeom>
        </p:spPr>
        <p:txBody>
          <a:bodyPr spcFirstLastPara="1" wrap="square" lIns="91425" tIns="45700" rIns="91425" bIns="45700" anchor="t" anchorCtr="0">
            <a:normAutofit fontScale="92500"/>
          </a:bodyPr>
          <a:lstStyle/>
          <a:p>
            <a:pPr marL="0" lvl="0" indent="0" algn="l" rtl="0">
              <a:spcBef>
                <a:spcPts val="1000"/>
              </a:spcBef>
              <a:spcAft>
                <a:spcPts val="0"/>
              </a:spcAft>
              <a:buNone/>
            </a:pPr>
            <a:r>
              <a:rPr lang="en-GB">
                <a:solidFill>
                  <a:srgbClr val="317727"/>
                </a:solidFill>
              </a:rPr>
              <a:t>Nutrition Services Overview</a:t>
            </a:r>
            <a:endParaRPr>
              <a:solidFill>
                <a:srgbClr val="317727"/>
              </a:solidFill>
            </a:endParaRPr>
          </a:p>
        </p:txBody>
      </p:sp>
      <p:pic>
        <p:nvPicPr>
          <p:cNvPr id="213" name="Google Shape;213;p22"/>
          <p:cNvPicPr preferRelativeResize="0"/>
          <p:nvPr/>
        </p:nvPicPr>
        <p:blipFill rotWithShape="1">
          <a:blip r:embed="rId3">
            <a:alphaModFix/>
          </a:blip>
          <a:srcRect/>
          <a:stretch/>
        </p:blipFill>
        <p:spPr>
          <a:xfrm>
            <a:off x="542716" y="2653271"/>
            <a:ext cx="3026892" cy="2302268"/>
          </a:xfrm>
          <a:prstGeom prst="rect">
            <a:avLst/>
          </a:prstGeom>
          <a:noFill/>
          <a:ln>
            <a:noFill/>
          </a:ln>
        </p:spPr>
      </p:pic>
      <p:sp>
        <p:nvSpPr>
          <p:cNvPr id="214" name="Google Shape;214;p22"/>
          <p:cNvSpPr/>
          <p:nvPr/>
        </p:nvSpPr>
        <p:spPr>
          <a:xfrm>
            <a:off x="3827461" y="3675903"/>
            <a:ext cx="584700" cy="616500"/>
          </a:xfrm>
          <a:prstGeom prst="mathPlus">
            <a:avLst>
              <a:gd name="adj1" fmla="val 23520"/>
            </a:avLst>
          </a:prstGeom>
          <a:solidFill>
            <a:srgbClr val="44A436"/>
          </a:solidFill>
          <a:ln w="25400" cap="flat" cmpd="sng">
            <a:solidFill>
              <a:srgbClr val="31772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5" name="Google Shape;215;p22"/>
          <p:cNvSpPr txBox="1"/>
          <p:nvPr/>
        </p:nvSpPr>
        <p:spPr>
          <a:xfrm>
            <a:off x="329675" y="5786532"/>
            <a:ext cx="36855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215B33"/>
                </a:solidFill>
                <a:latin typeface="Calibri"/>
                <a:ea typeface="Calibri"/>
                <a:cs typeface="Calibri"/>
                <a:sym typeface="Calibri"/>
              </a:rPr>
              <a:t>Fight Hunger</a:t>
            </a:r>
            <a:endParaRPr sz="2400" b="1" i="0" u="none" strike="noStrike" cap="none">
              <a:solidFill>
                <a:srgbClr val="215B33"/>
              </a:solidFill>
              <a:latin typeface="Calibri"/>
              <a:ea typeface="Calibri"/>
              <a:cs typeface="Calibri"/>
              <a:sym typeface="Calibri"/>
            </a:endParaRPr>
          </a:p>
        </p:txBody>
      </p:sp>
      <p:sp>
        <p:nvSpPr>
          <p:cNvPr id="216" name="Google Shape;216;p22"/>
          <p:cNvSpPr txBox="1"/>
          <p:nvPr/>
        </p:nvSpPr>
        <p:spPr>
          <a:xfrm>
            <a:off x="4257239" y="5786532"/>
            <a:ext cx="36855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215B33"/>
                </a:solidFill>
                <a:latin typeface="Calibri"/>
                <a:ea typeface="Calibri"/>
                <a:cs typeface="Calibri"/>
                <a:sym typeface="Calibri"/>
              </a:rPr>
              <a:t>Empower People</a:t>
            </a:r>
            <a:endParaRPr sz="2400" b="1" i="0" u="none" strike="noStrike" cap="none">
              <a:solidFill>
                <a:srgbClr val="215B33"/>
              </a:solidFill>
              <a:latin typeface="Calibri"/>
              <a:ea typeface="Calibri"/>
              <a:cs typeface="Calibri"/>
              <a:sym typeface="Calibri"/>
            </a:endParaRPr>
          </a:p>
        </p:txBody>
      </p:sp>
      <p:pic>
        <p:nvPicPr>
          <p:cNvPr id="217" name="Google Shape;217;p22" descr="Be Healthy! Promoting a balanced diet at the PRBB - El·lipse"/>
          <p:cNvPicPr preferRelativeResize="0"/>
          <p:nvPr/>
        </p:nvPicPr>
        <p:blipFill rotWithShape="1">
          <a:blip r:embed="rId4">
            <a:alphaModFix/>
          </a:blip>
          <a:srcRect/>
          <a:stretch/>
        </p:blipFill>
        <p:spPr>
          <a:xfrm>
            <a:off x="8411670" y="2104250"/>
            <a:ext cx="3026886" cy="3210791"/>
          </a:xfrm>
          <a:prstGeom prst="rect">
            <a:avLst/>
          </a:prstGeom>
          <a:noFill/>
          <a:ln>
            <a:noFill/>
          </a:ln>
        </p:spPr>
      </p:pic>
      <p:sp>
        <p:nvSpPr>
          <p:cNvPr id="218" name="Google Shape;218;p22"/>
          <p:cNvSpPr/>
          <p:nvPr/>
        </p:nvSpPr>
        <p:spPr>
          <a:xfrm>
            <a:off x="7810227" y="3496223"/>
            <a:ext cx="601500" cy="476100"/>
          </a:xfrm>
          <a:prstGeom prst="mathEqual">
            <a:avLst>
              <a:gd name="adj1" fmla="val 23520"/>
              <a:gd name="adj2" fmla="val 11760"/>
            </a:avLst>
          </a:prstGeom>
          <a:solidFill>
            <a:srgbClr val="44A436"/>
          </a:solidFill>
          <a:ln w="25400" cap="flat" cmpd="sng">
            <a:solidFill>
              <a:srgbClr val="31772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5256E"/>
              </a:solidFill>
              <a:latin typeface="Calibri"/>
              <a:ea typeface="Calibri"/>
              <a:cs typeface="Calibri"/>
              <a:sym typeface="Calibri"/>
            </a:endParaRPr>
          </a:p>
        </p:txBody>
      </p:sp>
      <p:sp>
        <p:nvSpPr>
          <p:cNvPr id="219" name="Google Shape;219;p22"/>
          <p:cNvSpPr txBox="1"/>
          <p:nvPr/>
        </p:nvSpPr>
        <p:spPr>
          <a:xfrm>
            <a:off x="7942718" y="5786533"/>
            <a:ext cx="36855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215B33"/>
                </a:solidFill>
                <a:latin typeface="Calibri"/>
                <a:ea typeface="Calibri"/>
                <a:cs typeface="Calibri"/>
                <a:sym typeface="Calibri"/>
              </a:rPr>
              <a:t>Promote Health</a:t>
            </a:r>
            <a:endParaRPr sz="2400" b="1" i="0" u="none" strike="noStrike" cap="none">
              <a:solidFill>
                <a:srgbClr val="215B33"/>
              </a:solidFill>
              <a:latin typeface="Calibri"/>
              <a:ea typeface="Calibri"/>
              <a:cs typeface="Calibri"/>
              <a:sym typeface="Calibri"/>
            </a:endParaRPr>
          </a:p>
        </p:txBody>
      </p:sp>
      <p:pic>
        <p:nvPicPr>
          <p:cNvPr id="220" name="Google Shape;220;p22"/>
          <p:cNvPicPr preferRelativeResize="0"/>
          <p:nvPr/>
        </p:nvPicPr>
        <p:blipFill>
          <a:blip r:embed="rId5">
            <a:alphaModFix/>
          </a:blip>
          <a:stretch>
            <a:fillRect/>
          </a:stretch>
        </p:blipFill>
        <p:spPr>
          <a:xfrm>
            <a:off x="4610264" y="2104254"/>
            <a:ext cx="2938687" cy="366633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3"/>
          <p:cNvSpPr txBox="1">
            <a:spLocks noGrp="1"/>
          </p:cNvSpPr>
          <p:nvPr>
            <p:ph type="body" idx="4"/>
          </p:nvPr>
        </p:nvSpPr>
        <p:spPr>
          <a:xfrm>
            <a:off x="2641525" y="582975"/>
            <a:ext cx="7636200" cy="650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SzPts val="770"/>
              <a:buNone/>
            </a:pPr>
            <a:r>
              <a:rPr lang="en-GB" sz="3900">
                <a:solidFill>
                  <a:srgbClr val="317727"/>
                </a:solidFill>
              </a:rPr>
              <a:t>Nutrition Pantry Program Overview</a:t>
            </a:r>
            <a:endParaRPr sz="3900">
              <a:solidFill>
                <a:srgbClr val="317727"/>
              </a:solidFill>
            </a:endParaRPr>
          </a:p>
        </p:txBody>
      </p:sp>
      <p:pic>
        <p:nvPicPr>
          <p:cNvPr id="226" name="Google Shape;226;p23"/>
          <p:cNvPicPr preferRelativeResize="0"/>
          <p:nvPr/>
        </p:nvPicPr>
        <p:blipFill rotWithShape="1">
          <a:blip r:embed="rId3">
            <a:alphaModFix/>
          </a:blip>
          <a:srcRect/>
          <a:stretch/>
        </p:blipFill>
        <p:spPr>
          <a:xfrm>
            <a:off x="3845472" y="1233675"/>
            <a:ext cx="8508077" cy="5624326"/>
          </a:xfrm>
          <a:prstGeom prst="rect">
            <a:avLst/>
          </a:prstGeom>
          <a:noFill/>
          <a:ln>
            <a:noFill/>
          </a:ln>
        </p:spPr>
      </p:pic>
      <p:sp>
        <p:nvSpPr>
          <p:cNvPr id="227" name="Google Shape;227;p23"/>
          <p:cNvSpPr txBox="1"/>
          <p:nvPr/>
        </p:nvSpPr>
        <p:spPr>
          <a:xfrm>
            <a:off x="353350" y="1958300"/>
            <a:ext cx="3942000" cy="4517700"/>
          </a:xfrm>
          <a:prstGeom prst="rect">
            <a:avLst/>
          </a:prstGeom>
          <a:noFill/>
          <a:ln>
            <a:noFill/>
          </a:ln>
        </p:spPr>
        <p:txBody>
          <a:bodyPr spcFirstLastPara="1" wrap="square" lIns="91425" tIns="91425" rIns="91425" bIns="91425" anchor="t" anchorCtr="0">
            <a:spAutoFit/>
          </a:bodyPr>
          <a:lstStyle/>
          <a:p>
            <a:pPr marL="0" lvl="0" indent="0" algn="l" rtl="0">
              <a:lnSpc>
                <a:spcPct val="114000"/>
              </a:lnSpc>
              <a:spcBef>
                <a:spcPts val="0"/>
              </a:spcBef>
              <a:spcAft>
                <a:spcPts val="0"/>
              </a:spcAft>
              <a:buClr>
                <a:schemeClr val="dk1"/>
              </a:buClr>
              <a:buSzPts val="1100"/>
              <a:buFont typeface="Arial"/>
              <a:buNone/>
            </a:pPr>
            <a:r>
              <a:rPr lang="en-GB" sz="2500" b="1">
                <a:solidFill>
                  <a:srgbClr val="006600"/>
                </a:solidFill>
                <a:latin typeface="Calibri"/>
                <a:ea typeface="Calibri"/>
                <a:cs typeface="Calibri"/>
                <a:sym typeface="Calibri"/>
              </a:rPr>
              <a:t>The Nutrition Pantry Program (NPP) provides a process for implementing practical, client-centered strategies for a health-focused environment in all types of food distribution sites. It’s created by Leah’s Pantry based on 6 focus areas. </a:t>
            </a:r>
            <a:endParaRPr sz="2500">
              <a:solidFill>
                <a:srgbClr val="006600"/>
              </a:solidFill>
              <a:latin typeface="Calibri"/>
              <a:ea typeface="Calibri"/>
              <a:cs typeface="Calibri"/>
              <a:sym typeface="Calibri"/>
            </a:endParaRPr>
          </a:p>
        </p:txBody>
      </p:sp>
      <p:sp>
        <p:nvSpPr>
          <p:cNvPr id="228" name="Google Shape;228;p23"/>
          <p:cNvSpPr/>
          <p:nvPr/>
        </p:nvSpPr>
        <p:spPr>
          <a:xfrm>
            <a:off x="4727450" y="1383800"/>
            <a:ext cx="749700" cy="650700"/>
          </a:xfrm>
          <a:prstGeom prst="star5">
            <a:avLst>
              <a:gd name="adj" fmla="val 19098"/>
              <a:gd name="hf" fmla="val 105146"/>
              <a:gd name="vf" fmla="val 11055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29" name="Google Shape;229;p23"/>
          <p:cNvSpPr/>
          <p:nvPr/>
        </p:nvSpPr>
        <p:spPr>
          <a:xfrm>
            <a:off x="8613650" y="1307600"/>
            <a:ext cx="749700" cy="650700"/>
          </a:xfrm>
          <a:prstGeom prst="star5">
            <a:avLst>
              <a:gd name="adj" fmla="val 19098"/>
              <a:gd name="hf" fmla="val 105146"/>
              <a:gd name="vf" fmla="val 11055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4"/>
          <p:cNvSpPr txBox="1">
            <a:spLocks noGrp="1"/>
          </p:cNvSpPr>
          <p:nvPr>
            <p:ph type="body" idx="4"/>
          </p:nvPr>
        </p:nvSpPr>
        <p:spPr>
          <a:xfrm>
            <a:off x="2848800" y="781103"/>
            <a:ext cx="59286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solidFill>
                  <a:srgbClr val="317727"/>
                </a:solidFill>
              </a:rPr>
              <a:t>Environment</a:t>
            </a:r>
            <a:endParaRPr>
              <a:solidFill>
                <a:srgbClr val="317727"/>
              </a:solidFill>
            </a:endParaRPr>
          </a:p>
        </p:txBody>
      </p:sp>
      <p:pic>
        <p:nvPicPr>
          <p:cNvPr id="235" name="Google Shape;235;p24"/>
          <p:cNvPicPr preferRelativeResize="0"/>
          <p:nvPr/>
        </p:nvPicPr>
        <p:blipFill>
          <a:blip r:embed="rId3">
            <a:alphaModFix/>
          </a:blip>
          <a:stretch>
            <a:fillRect/>
          </a:stretch>
        </p:blipFill>
        <p:spPr>
          <a:xfrm>
            <a:off x="1170625" y="2272225"/>
            <a:ext cx="2760650" cy="3680851"/>
          </a:xfrm>
          <a:prstGeom prst="rect">
            <a:avLst/>
          </a:prstGeom>
          <a:noFill/>
          <a:ln w="76200" cap="flat" cmpd="sng">
            <a:solidFill>
              <a:srgbClr val="006600"/>
            </a:solidFill>
            <a:prstDash val="solid"/>
            <a:miter lim="8000"/>
            <a:headEnd type="none" w="sm" len="sm"/>
            <a:tailEnd type="none" w="sm" len="sm"/>
          </a:ln>
        </p:spPr>
      </p:pic>
      <p:pic>
        <p:nvPicPr>
          <p:cNvPr id="236" name="Google Shape;236;p24"/>
          <p:cNvPicPr preferRelativeResize="0"/>
          <p:nvPr/>
        </p:nvPicPr>
        <p:blipFill rotWithShape="1">
          <a:blip r:embed="rId4">
            <a:alphaModFix/>
          </a:blip>
          <a:srcRect b="15088"/>
          <a:stretch/>
        </p:blipFill>
        <p:spPr>
          <a:xfrm>
            <a:off x="4356275" y="4038050"/>
            <a:ext cx="3799552" cy="2377452"/>
          </a:xfrm>
          <a:prstGeom prst="rect">
            <a:avLst/>
          </a:prstGeom>
          <a:noFill/>
          <a:ln w="38100" cap="flat" cmpd="sng">
            <a:solidFill>
              <a:srgbClr val="FFC000"/>
            </a:solidFill>
            <a:prstDash val="solid"/>
            <a:miter lim="8000"/>
            <a:headEnd type="none" w="sm" len="sm"/>
            <a:tailEnd type="none" w="sm" len="sm"/>
          </a:ln>
        </p:spPr>
      </p:pic>
      <p:pic>
        <p:nvPicPr>
          <p:cNvPr id="237" name="Google Shape;237;p24"/>
          <p:cNvPicPr preferRelativeResize="0"/>
          <p:nvPr/>
        </p:nvPicPr>
        <p:blipFill rotWithShape="1">
          <a:blip r:embed="rId5">
            <a:alphaModFix/>
          </a:blip>
          <a:srcRect t="28926" b="7089"/>
          <a:stretch/>
        </p:blipFill>
        <p:spPr>
          <a:xfrm>
            <a:off x="4356275" y="2082275"/>
            <a:ext cx="3799552" cy="1823251"/>
          </a:xfrm>
          <a:prstGeom prst="rect">
            <a:avLst/>
          </a:prstGeom>
          <a:noFill/>
          <a:ln w="38100" cap="flat" cmpd="sng">
            <a:solidFill>
              <a:srgbClr val="FFC000"/>
            </a:solidFill>
            <a:prstDash val="solid"/>
            <a:miter lim="8000"/>
            <a:headEnd type="none" w="sm" len="sm"/>
            <a:tailEnd type="none" w="sm" len="sm"/>
          </a:ln>
        </p:spPr>
      </p:pic>
      <p:pic>
        <p:nvPicPr>
          <p:cNvPr id="238" name="Google Shape;238;p24"/>
          <p:cNvPicPr preferRelativeResize="0"/>
          <p:nvPr/>
        </p:nvPicPr>
        <p:blipFill>
          <a:blip r:embed="rId6">
            <a:alphaModFix/>
          </a:blip>
          <a:stretch>
            <a:fillRect/>
          </a:stretch>
        </p:blipFill>
        <p:spPr>
          <a:xfrm>
            <a:off x="8539127" y="2670588"/>
            <a:ext cx="2401271" cy="3201695"/>
          </a:xfrm>
          <a:prstGeom prst="rect">
            <a:avLst/>
          </a:prstGeom>
          <a:noFill/>
          <a:ln w="76200" cap="flat" cmpd="sng">
            <a:solidFill>
              <a:srgbClr val="006600"/>
            </a:solidFill>
            <a:prstDash val="solid"/>
            <a:miter lim="8000"/>
            <a:headEnd type="none" w="sm" len="sm"/>
            <a:tailEnd type="none" w="sm" len="sm"/>
          </a:ln>
        </p:spPr>
      </p:pic>
      <p:sp>
        <p:nvSpPr>
          <p:cNvPr id="239" name="Google Shape;239;p24"/>
          <p:cNvSpPr txBox="1"/>
          <p:nvPr/>
        </p:nvSpPr>
        <p:spPr>
          <a:xfrm>
            <a:off x="1170600" y="6000000"/>
            <a:ext cx="2760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rgbClr val="317727"/>
                </a:solidFill>
                <a:latin typeface="Calibri"/>
                <a:ea typeface="Calibri"/>
                <a:cs typeface="Calibri"/>
                <a:sym typeface="Calibri"/>
              </a:rPr>
              <a:t>My Friend’s House</a:t>
            </a:r>
            <a:endParaRPr sz="1800" b="1">
              <a:solidFill>
                <a:srgbClr val="317727"/>
              </a:solidFill>
              <a:latin typeface="Calibri"/>
              <a:ea typeface="Calibri"/>
              <a:cs typeface="Calibri"/>
              <a:sym typeface="Calibri"/>
            </a:endParaRPr>
          </a:p>
        </p:txBody>
      </p:sp>
      <p:sp>
        <p:nvSpPr>
          <p:cNvPr id="240" name="Google Shape;240;p24"/>
          <p:cNvSpPr txBox="1"/>
          <p:nvPr/>
        </p:nvSpPr>
        <p:spPr>
          <a:xfrm>
            <a:off x="8539163" y="5872275"/>
            <a:ext cx="2401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rgbClr val="317727"/>
                </a:solidFill>
                <a:latin typeface="Calibri"/>
                <a:ea typeface="Calibri"/>
                <a:cs typeface="Calibri"/>
                <a:sym typeface="Calibri"/>
              </a:rPr>
              <a:t>Whittier SDA Church</a:t>
            </a:r>
            <a:endParaRPr sz="1800" b="1">
              <a:solidFill>
                <a:srgbClr val="317727"/>
              </a:solidFill>
              <a:latin typeface="Calibri"/>
              <a:ea typeface="Calibri"/>
              <a:cs typeface="Calibri"/>
              <a:sym typeface="Calibri"/>
            </a:endParaRPr>
          </a:p>
        </p:txBody>
      </p:sp>
      <p:sp>
        <p:nvSpPr>
          <p:cNvPr id="241" name="Google Shape;241;p24"/>
          <p:cNvSpPr txBox="1"/>
          <p:nvPr/>
        </p:nvSpPr>
        <p:spPr>
          <a:xfrm>
            <a:off x="4356400" y="1615575"/>
            <a:ext cx="3799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rgbClr val="317727"/>
                </a:solidFill>
                <a:latin typeface="Calibri"/>
                <a:ea typeface="Calibri"/>
                <a:cs typeface="Calibri"/>
                <a:sym typeface="Calibri"/>
              </a:rPr>
              <a:t>Central City Neighborhood Partners</a:t>
            </a:r>
            <a:endParaRPr sz="1800" b="1">
              <a:solidFill>
                <a:srgbClr val="317727"/>
              </a:solidFill>
              <a:latin typeface="Calibri"/>
              <a:ea typeface="Calibri"/>
              <a:cs typeface="Calibri"/>
              <a:sym typeface="Calibri"/>
            </a:endParaRPr>
          </a:p>
        </p:txBody>
      </p:sp>
      <p:sp>
        <p:nvSpPr>
          <p:cNvPr id="242" name="Google Shape;242;p24"/>
          <p:cNvSpPr txBox="1"/>
          <p:nvPr/>
        </p:nvSpPr>
        <p:spPr>
          <a:xfrm>
            <a:off x="4356400" y="6415500"/>
            <a:ext cx="3799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rgbClr val="317727"/>
                </a:solidFill>
                <a:latin typeface="Calibri"/>
                <a:ea typeface="Calibri"/>
                <a:cs typeface="Calibri"/>
                <a:sym typeface="Calibri"/>
              </a:rPr>
              <a:t>Eastmont Community Center</a:t>
            </a:r>
            <a:endParaRPr sz="1800" b="1">
              <a:solidFill>
                <a:srgbClr val="317727"/>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5"/>
          <p:cNvSpPr txBox="1">
            <a:spLocks noGrp="1"/>
          </p:cNvSpPr>
          <p:nvPr>
            <p:ph type="body" idx="4"/>
          </p:nvPr>
        </p:nvSpPr>
        <p:spPr>
          <a:xfrm>
            <a:off x="2848800" y="781103"/>
            <a:ext cx="59286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solidFill>
                  <a:srgbClr val="317727"/>
                </a:solidFill>
              </a:rPr>
              <a:t>Nudging and Bundling</a:t>
            </a:r>
            <a:endParaRPr>
              <a:solidFill>
                <a:srgbClr val="317727"/>
              </a:solidFill>
            </a:endParaRPr>
          </a:p>
        </p:txBody>
      </p:sp>
      <p:pic>
        <p:nvPicPr>
          <p:cNvPr id="248" name="Google Shape;248;p25"/>
          <p:cNvPicPr preferRelativeResize="0"/>
          <p:nvPr/>
        </p:nvPicPr>
        <p:blipFill>
          <a:blip r:embed="rId3">
            <a:alphaModFix/>
          </a:blip>
          <a:stretch>
            <a:fillRect/>
          </a:stretch>
        </p:blipFill>
        <p:spPr>
          <a:xfrm>
            <a:off x="2622950" y="1755350"/>
            <a:ext cx="6380299" cy="4785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6"/>
          <p:cNvSpPr txBox="1">
            <a:spLocks noGrp="1"/>
          </p:cNvSpPr>
          <p:nvPr>
            <p:ph type="body" idx="4"/>
          </p:nvPr>
        </p:nvSpPr>
        <p:spPr>
          <a:xfrm>
            <a:off x="2848800" y="781103"/>
            <a:ext cx="59286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solidFill>
                  <a:srgbClr val="317727"/>
                </a:solidFill>
              </a:rPr>
              <a:t>Nudging and Bundling</a:t>
            </a:r>
            <a:endParaRPr>
              <a:solidFill>
                <a:srgbClr val="317727"/>
              </a:solidFill>
            </a:endParaRPr>
          </a:p>
        </p:txBody>
      </p:sp>
      <p:sp>
        <p:nvSpPr>
          <p:cNvPr id="254" name="Google Shape;254;p26"/>
          <p:cNvSpPr txBox="1"/>
          <p:nvPr/>
        </p:nvSpPr>
        <p:spPr>
          <a:xfrm>
            <a:off x="5759900" y="1906150"/>
            <a:ext cx="5604600" cy="4580700"/>
          </a:xfrm>
          <a:prstGeom prst="rect">
            <a:avLst/>
          </a:prstGeom>
          <a:noFill/>
          <a:ln>
            <a:noFill/>
          </a:ln>
        </p:spPr>
        <p:txBody>
          <a:bodyPr spcFirstLastPara="1" wrap="square" lIns="91425" tIns="91425" rIns="91425" bIns="91425" anchor="t" anchorCtr="0">
            <a:spAutoFit/>
          </a:bodyPr>
          <a:lstStyle/>
          <a:p>
            <a:pPr marL="457200" lvl="0" indent="-406400" algn="l" rtl="0">
              <a:lnSpc>
                <a:spcPct val="115000"/>
              </a:lnSpc>
              <a:spcBef>
                <a:spcPts val="0"/>
              </a:spcBef>
              <a:spcAft>
                <a:spcPts val="0"/>
              </a:spcAft>
              <a:buClr>
                <a:schemeClr val="dk1"/>
              </a:buClr>
              <a:buSzPts val="2800"/>
              <a:buFont typeface="Calibri"/>
              <a:buChar char="●"/>
            </a:pPr>
            <a:r>
              <a:rPr lang="en-GB" sz="2800" b="1">
                <a:solidFill>
                  <a:srgbClr val="006600"/>
                </a:solidFill>
                <a:latin typeface="Calibri"/>
                <a:ea typeface="Calibri"/>
                <a:cs typeface="Calibri"/>
                <a:sym typeface="Calibri"/>
              </a:rPr>
              <a:t>Nudging</a:t>
            </a:r>
            <a:r>
              <a:rPr lang="en-GB" sz="2800">
                <a:solidFill>
                  <a:schemeClr val="dk1"/>
                </a:solidFill>
                <a:latin typeface="Calibri"/>
                <a:ea typeface="Calibri"/>
                <a:cs typeface="Calibri"/>
                <a:sym typeface="Calibri"/>
              </a:rPr>
              <a:t> is the act of creating small changes in an environment to influence behaviors without eliminating choice.</a:t>
            </a:r>
            <a:endParaRPr sz="28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2800">
              <a:solidFill>
                <a:schemeClr val="dk1"/>
              </a:solidFill>
              <a:latin typeface="Calibri"/>
              <a:ea typeface="Calibri"/>
              <a:cs typeface="Calibri"/>
              <a:sym typeface="Calibri"/>
            </a:endParaRPr>
          </a:p>
          <a:p>
            <a:pPr marL="457200" lvl="0" indent="-406400" algn="l" rtl="0">
              <a:lnSpc>
                <a:spcPct val="115000"/>
              </a:lnSpc>
              <a:spcBef>
                <a:spcPts val="0"/>
              </a:spcBef>
              <a:spcAft>
                <a:spcPts val="0"/>
              </a:spcAft>
              <a:buClr>
                <a:schemeClr val="dk1"/>
              </a:buClr>
              <a:buSzPts val="2800"/>
              <a:buFont typeface="Calibri"/>
              <a:buChar char="●"/>
            </a:pPr>
            <a:r>
              <a:rPr lang="en-GB" sz="2800" b="1">
                <a:solidFill>
                  <a:srgbClr val="006600"/>
                </a:solidFill>
                <a:latin typeface="Calibri"/>
                <a:ea typeface="Calibri"/>
                <a:cs typeface="Calibri"/>
                <a:sym typeface="Calibri"/>
              </a:rPr>
              <a:t>Bundling</a:t>
            </a:r>
            <a:r>
              <a:rPr lang="en-GB" sz="2800">
                <a:solidFill>
                  <a:schemeClr val="dk1"/>
                </a:solidFill>
                <a:latin typeface="Calibri"/>
                <a:ea typeface="Calibri"/>
                <a:cs typeface="Calibri"/>
                <a:sym typeface="Calibri"/>
              </a:rPr>
              <a:t> is the act of providing simple snack or meal ideas by displaying pantry ingredients that go together.</a:t>
            </a:r>
            <a:endParaRPr sz="2800">
              <a:solidFill>
                <a:schemeClr val="dk1"/>
              </a:solidFill>
              <a:latin typeface="Calibri"/>
              <a:ea typeface="Calibri"/>
              <a:cs typeface="Calibri"/>
              <a:sym typeface="Calibri"/>
            </a:endParaRPr>
          </a:p>
        </p:txBody>
      </p:sp>
      <p:pic>
        <p:nvPicPr>
          <p:cNvPr id="255" name="Google Shape;255;p26"/>
          <p:cNvPicPr preferRelativeResize="0"/>
          <p:nvPr/>
        </p:nvPicPr>
        <p:blipFill>
          <a:blip r:embed="rId3">
            <a:alphaModFix/>
          </a:blip>
          <a:stretch>
            <a:fillRect/>
          </a:stretch>
        </p:blipFill>
        <p:spPr>
          <a:xfrm>
            <a:off x="517000" y="2290053"/>
            <a:ext cx="4878075" cy="3658556"/>
          </a:xfrm>
          <a:prstGeom prst="rect">
            <a:avLst/>
          </a:prstGeom>
          <a:noFill/>
          <a:ln w="76200" cap="flat" cmpd="sng">
            <a:solidFill>
              <a:srgbClr val="006600"/>
            </a:solidFill>
            <a:prstDash val="solid"/>
            <a:miter lim="8000"/>
            <a:headEnd type="none" w="sm" len="sm"/>
            <a:tailEnd type="none" w="sm" len="sm"/>
          </a:ln>
        </p:spPr>
      </p:pic>
      <p:sp>
        <p:nvSpPr>
          <p:cNvPr id="256" name="Google Shape;256;p26"/>
          <p:cNvSpPr txBox="1"/>
          <p:nvPr/>
        </p:nvSpPr>
        <p:spPr>
          <a:xfrm>
            <a:off x="516875" y="6071350"/>
            <a:ext cx="4878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400" b="1">
                <a:solidFill>
                  <a:srgbClr val="317727"/>
                </a:solidFill>
                <a:latin typeface="Calibri"/>
                <a:ea typeface="Calibri"/>
                <a:cs typeface="Calibri"/>
                <a:sym typeface="Calibri"/>
              </a:rPr>
              <a:t>Jewish Family Services</a:t>
            </a:r>
            <a:endParaRPr sz="2400" b="1">
              <a:solidFill>
                <a:srgbClr val="317727"/>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3960</Words>
  <Application>Microsoft Office PowerPoint</Application>
  <PresentationFormat>Widescreen</PresentationFormat>
  <Paragraphs>306</Paragraphs>
  <Slides>37</Slides>
  <Notes>37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(Betty) Jimenez</dc:creator>
  <cp:lastModifiedBy>Elizabeth (Betty) Jimenez</cp:lastModifiedBy>
  <cp:revision>1</cp:revision>
  <dcterms:modified xsi:type="dcterms:W3CDTF">2024-08-21T20:08:26Z</dcterms:modified>
</cp:coreProperties>
</file>