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4"/>
  </p:sldMasterIdLst>
  <p:notesMasterIdLst>
    <p:notesMasterId r:id="rId46"/>
  </p:notesMasterIdLst>
  <p:handoutMasterIdLst>
    <p:handoutMasterId r:id="rId47"/>
  </p:handoutMasterIdLst>
  <p:sldIdLst>
    <p:sldId id="256" r:id="rId5"/>
    <p:sldId id="327" r:id="rId6"/>
    <p:sldId id="258" r:id="rId7"/>
    <p:sldId id="289" r:id="rId8"/>
    <p:sldId id="314" r:id="rId9"/>
    <p:sldId id="262" r:id="rId10"/>
    <p:sldId id="259" r:id="rId11"/>
    <p:sldId id="283" r:id="rId12"/>
    <p:sldId id="263" r:id="rId13"/>
    <p:sldId id="284" r:id="rId14"/>
    <p:sldId id="267" r:id="rId15"/>
    <p:sldId id="285" r:id="rId16"/>
    <p:sldId id="272" r:id="rId17"/>
    <p:sldId id="295" r:id="rId18"/>
    <p:sldId id="302" r:id="rId19"/>
    <p:sldId id="303" r:id="rId20"/>
    <p:sldId id="322" r:id="rId21"/>
    <p:sldId id="304" r:id="rId22"/>
    <p:sldId id="305" r:id="rId23"/>
    <p:sldId id="276" r:id="rId24"/>
    <p:sldId id="306" r:id="rId25"/>
    <p:sldId id="307" r:id="rId26"/>
    <p:sldId id="308" r:id="rId27"/>
    <p:sldId id="319" r:id="rId28"/>
    <p:sldId id="311" r:id="rId29"/>
    <p:sldId id="313" r:id="rId30"/>
    <p:sldId id="323" r:id="rId31"/>
    <p:sldId id="312" r:id="rId32"/>
    <p:sldId id="320" r:id="rId33"/>
    <p:sldId id="298" r:id="rId34"/>
    <p:sldId id="324" r:id="rId35"/>
    <p:sldId id="316" r:id="rId36"/>
    <p:sldId id="317" r:id="rId37"/>
    <p:sldId id="318" r:id="rId38"/>
    <p:sldId id="326" r:id="rId39"/>
    <p:sldId id="296" r:id="rId40"/>
    <p:sldId id="325" r:id="rId41"/>
    <p:sldId id="309" r:id="rId42"/>
    <p:sldId id="310" r:id="rId43"/>
    <p:sldId id="280" r:id="rId44"/>
    <p:sldId id="31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DA8CB78-B988-48AD-BEF6-95A6A6C5EDE7}">
          <p14:sldIdLst>
            <p14:sldId id="256"/>
            <p14:sldId id="327"/>
            <p14:sldId id="258"/>
            <p14:sldId id="289"/>
            <p14:sldId id="314"/>
            <p14:sldId id="262"/>
            <p14:sldId id="259"/>
            <p14:sldId id="283"/>
            <p14:sldId id="263"/>
            <p14:sldId id="284"/>
            <p14:sldId id="267"/>
            <p14:sldId id="285"/>
            <p14:sldId id="272"/>
            <p14:sldId id="295"/>
            <p14:sldId id="302"/>
            <p14:sldId id="303"/>
            <p14:sldId id="322"/>
            <p14:sldId id="304"/>
            <p14:sldId id="305"/>
            <p14:sldId id="276"/>
            <p14:sldId id="306"/>
            <p14:sldId id="307"/>
            <p14:sldId id="308"/>
            <p14:sldId id="319"/>
            <p14:sldId id="311"/>
            <p14:sldId id="313"/>
            <p14:sldId id="323"/>
            <p14:sldId id="312"/>
            <p14:sldId id="320"/>
            <p14:sldId id="298"/>
            <p14:sldId id="324"/>
            <p14:sldId id="316"/>
            <p14:sldId id="317"/>
            <p14:sldId id="318"/>
            <p14:sldId id="326"/>
            <p14:sldId id="296"/>
            <p14:sldId id="325"/>
            <p14:sldId id="309"/>
            <p14:sldId id="310"/>
            <p14:sldId id="280"/>
            <p14:sldId id="3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riguez, Gloria@DSS" initials="RG" lastIdx="26" clrIdx="0">
    <p:extLst>
      <p:ext uri="{19B8F6BF-5375-455C-9EA6-DF929625EA0E}">
        <p15:presenceInfo xmlns:p15="http://schemas.microsoft.com/office/powerpoint/2012/main" userId="S::Gloria.Rodriguez@dss.ca.gov::75bfeacc-836c-4c1b-ac82-86c2d7dd9016" providerId="AD"/>
      </p:ext>
    </p:extLst>
  </p:cmAuthor>
  <p:cmAuthor id="2" name="Coopwood, Lori@DSS" initials="CL" lastIdx="7" clrIdx="1">
    <p:extLst>
      <p:ext uri="{19B8F6BF-5375-455C-9EA6-DF929625EA0E}">
        <p15:presenceInfo xmlns:p15="http://schemas.microsoft.com/office/powerpoint/2012/main" userId="S::lori.coopwood@dss.ca.gov::c22ddcdf-2689-459d-a014-62879113fba9" providerId="AD"/>
      </p:ext>
    </p:extLst>
  </p:cmAuthor>
  <p:cmAuthor id="3" name="Fernandez, Kahea@DSS" initials="FK" lastIdx="3" clrIdx="2">
    <p:extLst>
      <p:ext uri="{19B8F6BF-5375-455C-9EA6-DF929625EA0E}">
        <p15:presenceInfo xmlns:p15="http://schemas.microsoft.com/office/powerpoint/2012/main" userId="S::Kahea.Fernandez@dss.ca.gov::ca94df97-27c2-4bb2-bc41-5cc381e82b9f" providerId="AD"/>
      </p:ext>
    </p:extLst>
  </p:cmAuthor>
  <p:cmAuthor id="4" name="Lee, Mary - FNS" initials="LM-F" lastIdx="1" clrIdx="3">
    <p:extLst>
      <p:ext uri="{19B8F6BF-5375-455C-9EA6-DF929625EA0E}">
        <p15:presenceInfo xmlns:p15="http://schemas.microsoft.com/office/powerpoint/2012/main" userId="S-1-5-21-2443529608-3098792306-3041422421-327838" providerId="AD"/>
      </p:ext>
    </p:extLst>
  </p:cmAuthor>
  <p:cmAuthor id="5" name="Mary Lee" initials="ML" lastIdx="3" clrIdx="4">
    <p:extLst>
      <p:ext uri="{19B8F6BF-5375-455C-9EA6-DF929625EA0E}">
        <p15:presenceInfo xmlns:p15="http://schemas.microsoft.com/office/powerpoint/2012/main" userId="Mary Lee" providerId="None"/>
      </p:ext>
    </p:extLst>
  </p:cmAuthor>
  <p:cmAuthor id="6" name="Fisher, Victoria@DSS" initials="FV" lastIdx="4" clrIdx="5">
    <p:extLst>
      <p:ext uri="{19B8F6BF-5375-455C-9EA6-DF929625EA0E}">
        <p15:presenceInfo xmlns:p15="http://schemas.microsoft.com/office/powerpoint/2012/main" userId="S::Victoria.Fisher@dss.ca.gov::84676c24-aa2d-48e3-9e0b-6864fbaecb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6600"/>
    <a:srgbClr val="FFCC00"/>
    <a:srgbClr val="FF9900"/>
    <a:srgbClr val="66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88" autoAdjust="0"/>
    <p:restoredTop sz="94249" autoAdjust="0"/>
  </p:normalViewPr>
  <p:slideViewPr>
    <p:cSldViewPr snapToGrid="0">
      <p:cViewPr varScale="1">
        <p:scale>
          <a:sx n="68" d="100"/>
          <a:sy n="68" d="100"/>
        </p:scale>
        <p:origin x="384" y="72"/>
      </p:cViewPr>
      <p:guideLst/>
    </p:cSldViewPr>
  </p:slideViewPr>
  <p:outlineViewPr>
    <p:cViewPr>
      <p:scale>
        <a:sx n="33" d="100"/>
        <a:sy n="33" d="100"/>
      </p:scale>
      <p:origin x="0" y="-3756"/>
    </p:cViewPr>
  </p:outlineViewPr>
  <p:notesTextViewPr>
    <p:cViewPr>
      <p:scale>
        <a:sx n="1" d="1"/>
        <a:sy n="1" d="1"/>
      </p:scale>
      <p:origin x="0" y="0"/>
    </p:cViewPr>
  </p:notesTextViewPr>
  <p:sorterViewPr>
    <p:cViewPr>
      <p:scale>
        <a:sx n="100" d="100"/>
        <a:sy n="100" d="100"/>
      </p:scale>
      <p:origin x="0" y="-16572"/>
    </p:cViewPr>
  </p:sorterViewPr>
  <p:notesViewPr>
    <p:cSldViewPr snapToGrid="0">
      <p:cViewPr varScale="1">
        <p:scale>
          <a:sx n="83" d="100"/>
          <a:sy n="83" d="100"/>
        </p:scale>
        <p:origin x="393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0-07-23T13:57:29.205" idx="2">
    <p:pos x="6919" y="2441"/>
    <p:text>"reasonable accommodations" is really a term pertaining to disability. Please replace the second sentence as follows, "Providers administering any of the USDA food programs must provide meaningful access to program information and services for inividuals with limited English proficiency (LEP)".   (The next slide provides good examples of meaningful access. )</p:text>
    <p:extLst>
      <p:ext uri="{C676402C-5697-4E1C-873F-D02D1690AC5C}">
        <p15:threadingInfo xmlns:p15="http://schemas.microsoft.com/office/powerpoint/2012/main" timeZoneBias="420"/>
      </p:ext>
    </p:extLst>
  </p:cm>
  <p:cm authorId="6" dt="2020-07-30T11:27:44.533" idx="3">
    <p:pos x="6919" y="2537"/>
    <p:text>resolved</p:text>
    <p:extLst>
      <p:ext uri="{C676402C-5697-4E1C-873F-D02D1690AC5C}">
        <p15:threadingInfo xmlns:p15="http://schemas.microsoft.com/office/powerpoint/2012/main" timeZoneBias="420">
          <p15:parentCm authorId="5" idx="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70B86D-4B5B-4099-950B-1C8BF1DD1D3A}"/>
              </a:ext>
            </a:extLst>
          </p:cNvPr>
          <p:cNvSpPr>
            <a:spLocks noGrp="1"/>
          </p:cNvSpPr>
          <p:nvPr>
            <p:ph type="ftr" sz="quarter" idx="2"/>
          </p:nvPr>
        </p:nvSpPr>
        <p:spPr>
          <a:xfrm>
            <a:off x="0" y="8685213"/>
            <a:ext cx="6858000" cy="458787"/>
          </a:xfrm>
          <a:prstGeom prst="rect">
            <a:avLst/>
          </a:prstGeom>
        </p:spPr>
        <p:txBody>
          <a:bodyPr vert="horz" lIns="91440" tIns="45720" rIns="91440" bIns="45720" rtlCol="0" anchor="b"/>
          <a:lstStyle>
            <a:lvl1pPr algn="l">
              <a:defRPr sz="1200"/>
            </a:lvl1pPr>
          </a:lstStyle>
          <a:p>
            <a:pPr algn="ctr"/>
            <a:r>
              <a:rPr lang="en-US" dirty="0">
                <a:solidFill>
                  <a:srgbClr val="002060"/>
                </a:solidFill>
                <a:latin typeface="Century Gothic" panose="020B0502020202020204" pitchFamily="34" charset="0"/>
              </a:rPr>
              <a:t>Classroom Training EZ Start Toolkit </a:t>
            </a:r>
          </a:p>
          <a:p>
            <a:pPr algn="ctr"/>
            <a:r>
              <a:rPr lang="en-US" dirty="0">
                <a:solidFill>
                  <a:srgbClr val="002060"/>
                </a:solidFill>
                <a:latin typeface="Century Gothic" panose="020B0502020202020204" pitchFamily="34" charset="0"/>
              </a:rPr>
              <a:t>                                     Workforce Development Bureau         Template Page</a:t>
            </a:r>
          </a:p>
        </p:txBody>
      </p:sp>
      <p:sp>
        <p:nvSpPr>
          <p:cNvPr id="6" name="Slide Number Placeholder 5">
            <a:extLst>
              <a:ext uri="{FF2B5EF4-FFF2-40B4-BE49-F238E27FC236}">
                <a16:creationId xmlns:a16="http://schemas.microsoft.com/office/drawing/2014/main" id="{05DAF86D-DA97-4969-90A5-EFFB85B9BAEF}"/>
              </a:ext>
            </a:extLst>
          </p:cNvPr>
          <p:cNvSpPr>
            <a:spLocks noGrp="1"/>
          </p:cNvSpPr>
          <p:nvPr>
            <p:ph type="sldNum" sz="quarter" idx="3"/>
          </p:nvPr>
        </p:nvSpPr>
        <p:spPr>
          <a:xfrm>
            <a:off x="3884613" y="8685213"/>
            <a:ext cx="2631934" cy="458787"/>
          </a:xfrm>
          <a:prstGeom prst="rect">
            <a:avLst/>
          </a:prstGeom>
        </p:spPr>
        <p:txBody>
          <a:bodyPr vert="horz" lIns="91440" tIns="45720" rIns="91440" bIns="45720" rtlCol="0" anchor="b"/>
          <a:lstStyle>
            <a:lvl1pPr algn="r">
              <a:defRPr sz="1200"/>
            </a:lvl1pPr>
          </a:lstStyle>
          <a:p>
            <a:r>
              <a:rPr lang="en-US" dirty="0">
                <a:solidFill>
                  <a:srgbClr val="002060"/>
                </a:solidFill>
                <a:latin typeface="Century Gothic" panose="020B0502020202020204" pitchFamily="34" charset="0"/>
              </a:rPr>
              <a:t> </a:t>
            </a:r>
            <a:fld id="{8A8DE00F-884C-4637-85BE-327B7FCEB6D4}" type="slidenum">
              <a:rPr lang="en-US" smtClean="0">
                <a:solidFill>
                  <a:srgbClr val="002060"/>
                </a:solidFill>
                <a:latin typeface="Century Gothic" panose="020B0502020202020204" pitchFamily="34" charset="0"/>
              </a:rPr>
              <a:t>‹#›</a:t>
            </a:fld>
            <a:endParaRPr lang="en-US"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703338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19D3556-0E0B-4736-A77A-7972590E73C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a:extLst>
              <a:ext uri="{FF2B5EF4-FFF2-40B4-BE49-F238E27FC236}">
                <a16:creationId xmlns:a16="http://schemas.microsoft.com/office/drawing/2014/main" id="{B49332A5-5A17-4DFA-8B6A-62AE1C801B8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DD215B3-ECD8-43AA-8AA2-44655E9A708E}"/>
              </a:ext>
            </a:extLst>
          </p:cNvPr>
          <p:cNvSpPr>
            <a:spLocks noGrp="1"/>
          </p:cNvSpPr>
          <p:nvPr>
            <p:ph type="ftr" sz="quarter" idx="4"/>
          </p:nvPr>
        </p:nvSpPr>
        <p:spPr>
          <a:xfrm>
            <a:off x="-1" y="8685213"/>
            <a:ext cx="6856414" cy="458787"/>
          </a:xfrm>
          <a:prstGeom prst="rect">
            <a:avLst/>
          </a:prstGeom>
        </p:spPr>
        <p:txBody>
          <a:bodyPr vert="horz" lIns="91440" tIns="45720" rIns="91440" bIns="45720" rtlCol="0" anchor="b"/>
          <a:lstStyle>
            <a:lvl1pPr algn="ctr">
              <a:defRPr sz="1200">
                <a:solidFill>
                  <a:srgbClr val="002060"/>
                </a:solidFill>
                <a:latin typeface="Century Gothic" panose="020B0502020202020204" pitchFamily="34" charset="0"/>
              </a:defRPr>
            </a:lvl1pPr>
          </a:lstStyle>
          <a:p>
            <a:r>
              <a:rPr lang="en-US" dirty="0"/>
              <a:t>Classroom Training EZ Start Toolkit</a:t>
            </a:r>
          </a:p>
          <a:p>
            <a:r>
              <a:rPr lang="en-US" dirty="0"/>
              <a:t>                                             Workforce Development Bureau                                  Slide #</a:t>
            </a:r>
          </a:p>
        </p:txBody>
      </p:sp>
      <p:sp>
        <p:nvSpPr>
          <p:cNvPr id="7" name="Slide Number Placeholder 6">
            <a:extLst>
              <a:ext uri="{FF2B5EF4-FFF2-40B4-BE49-F238E27FC236}">
                <a16:creationId xmlns:a16="http://schemas.microsoft.com/office/drawing/2014/main" id="{E3D5F265-1430-4BD8-9AEA-41649A21B77A}"/>
              </a:ext>
            </a:extLst>
          </p:cNvPr>
          <p:cNvSpPr>
            <a:spLocks noGrp="1"/>
          </p:cNvSpPr>
          <p:nvPr>
            <p:ph type="sldNum" sz="quarter" idx="5"/>
          </p:nvPr>
        </p:nvSpPr>
        <p:spPr>
          <a:xfrm>
            <a:off x="5949387" y="8685213"/>
            <a:ext cx="907026"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973C6EBE-3E48-4A76-BFDE-9636527C4604}" type="slidenum">
              <a:rPr lang="en-US" smtClean="0">
                <a:solidFill>
                  <a:srgbClr val="002060"/>
                </a:solidFill>
              </a:rPr>
              <a:pPr/>
              <a:t>‹#›</a:t>
            </a:fld>
            <a:endParaRPr lang="en-US" dirty="0">
              <a:solidFill>
                <a:srgbClr val="002060"/>
              </a:solidFill>
            </a:endParaRPr>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150000"/>
              <a:buFontTx/>
              <a:buNone/>
            </a:pPr>
            <a:endParaRPr lang="en-US" sz="4800" dirty="0"/>
          </a:p>
        </p:txBody>
      </p:sp>
      <p:sp>
        <p:nvSpPr>
          <p:cNvPr id="4" name="Slide Number Placeholder 3"/>
          <p:cNvSpPr>
            <a:spLocks noGrp="1"/>
          </p:cNvSpPr>
          <p:nvPr>
            <p:ph type="sldNum" sz="quarter" idx="5"/>
          </p:nvPr>
        </p:nvSpPr>
        <p:spPr/>
        <p:txBody>
          <a:bodyPr/>
          <a:lstStyle/>
          <a:p>
            <a:fld id="{973C6EBE-3E48-4A76-BFDE-9636527C4604}" type="slidenum">
              <a:rPr lang="en-US" smtClean="0"/>
              <a:t>3</a:t>
            </a:fld>
            <a:endParaRPr lang="en-US" dirty="0"/>
          </a:p>
        </p:txBody>
      </p:sp>
      <p:sp>
        <p:nvSpPr>
          <p:cNvPr id="5" name="Footer Placeholder 4">
            <a:extLst>
              <a:ext uri="{FF2B5EF4-FFF2-40B4-BE49-F238E27FC236}">
                <a16:creationId xmlns:a16="http://schemas.microsoft.com/office/drawing/2014/main" id="{A16A481C-BAB4-46F0-87BF-25CE2E57A73F}"/>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11955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14</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28555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15</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96096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16</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24381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17</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65273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19</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04981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20</a:t>
            </a:fld>
            <a:endParaRPr lang="en-US" dirty="0">
              <a:solidFill>
                <a:srgbClr val="002060"/>
              </a:solidFill>
            </a:endParaRPr>
          </a:p>
        </p:txBody>
      </p:sp>
    </p:spTree>
    <p:extLst>
      <p:ext uri="{BB962C8B-B14F-4D97-AF65-F5344CB8AC3E}">
        <p14:creationId xmlns:p14="http://schemas.microsoft.com/office/powerpoint/2010/main" val="55680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21</a:t>
            </a:fld>
            <a:endParaRPr lang="en-US" dirty="0">
              <a:solidFill>
                <a:srgbClr val="002060"/>
              </a:solidFill>
            </a:endParaRPr>
          </a:p>
        </p:txBody>
      </p:sp>
    </p:spTree>
    <p:extLst>
      <p:ext uri="{BB962C8B-B14F-4D97-AF65-F5344CB8AC3E}">
        <p14:creationId xmlns:p14="http://schemas.microsoft.com/office/powerpoint/2010/main" val="122413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22</a:t>
            </a:fld>
            <a:endParaRPr lang="en-US" dirty="0">
              <a:solidFill>
                <a:srgbClr val="002060"/>
              </a:solidFill>
            </a:endParaRPr>
          </a:p>
        </p:txBody>
      </p:sp>
    </p:spTree>
    <p:extLst>
      <p:ext uri="{BB962C8B-B14F-4D97-AF65-F5344CB8AC3E}">
        <p14:creationId xmlns:p14="http://schemas.microsoft.com/office/powerpoint/2010/main" val="3352942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23</a:t>
            </a:fld>
            <a:endParaRPr lang="en-US" dirty="0">
              <a:solidFill>
                <a:srgbClr val="002060"/>
              </a:solidFill>
            </a:endParaRPr>
          </a:p>
        </p:txBody>
      </p:sp>
    </p:spTree>
    <p:extLst>
      <p:ext uri="{BB962C8B-B14F-4D97-AF65-F5344CB8AC3E}">
        <p14:creationId xmlns:p14="http://schemas.microsoft.com/office/powerpoint/2010/main" val="339150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24</a:t>
            </a:fld>
            <a:endParaRPr lang="en-US" dirty="0">
              <a:solidFill>
                <a:srgbClr val="002060"/>
              </a:solidFill>
            </a:endParaRPr>
          </a:p>
        </p:txBody>
      </p:sp>
    </p:spTree>
    <p:extLst>
      <p:ext uri="{BB962C8B-B14F-4D97-AF65-F5344CB8AC3E}">
        <p14:creationId xmlns:p14="http://schemas.microsoft.com/office/powerpoint/2010/main" val="3274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4</a:t>
            </a:fld>
            <a:endParaRPr lang="en-US" dirty="0">
              <a:solidFill>
                <a:srgbClr val="002060"/>
              </a:solidFill>
            </a:endParaRPr>
          </a:p>
        </p:txBody>
      </p:sp>
    </p:spTree>
    <p:extLst>
      <p:ext uri="{BB962C8B-B14F-4D97-AF65-F5344CB8AC3E}">
        <p14:creationId xmlns:p14="http://schemas.microsoft.com/office/powerpoint/2010/main" val="666525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25</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8264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26</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996640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27</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677275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28</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594036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29</a:t>
            </a:fld>
            <a:endParaRPr lang="en-US" dirty="0">
              <a:solidFill>
                <a:srgbClr val="002060"/>
              </a:solidFill>
            </a:endParaRPr>
          </a:p>
        </p:txBody>
      </p:sp>
    </p:spTree>
    <p:extLst>
      <p:ext uri="{BB962C8B-B14F-4D97-AF65-F5344CB8AC3E}">
        <p14:creationId xmlns:p14="http://schemas.microsoft.com/office/powerpoint/2010/main" val="1129542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30</a:t>
            </a:fld>
            <a:endParaRPr lang="en-US" dirty="0">
              <a:solidFill>
                <a:srgbClr val="002060"/>
              </a:solidFill>
            </a:endParaRPr>
          </a:p>
        </p:txBody>
      </p:sp>
    </p:spTree>
    <p:extLst>
      <p:ext uri="{BB962C8B-B14F-4D97-AF65-F5344CB8AC3E}">
        <p14:creationId xmlns:p14="http://schemas.microsoft.com/office/powerpoint/2010/main" val="1099201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31</a:t>
            </a:fld>
            <a:endParaRPr lang="en-US" dirty="0">
              <a:solidFill>
                <a:srgbClr val="002060"/>
              </a:solidFill>
            </a:endParaRPr>
          </a:p>
        </p:txBody>
      </p:sp>
    </p:spTree>
    <p:extLst>
      <p:ext uri="{BB962C8B-B14F-4D97-AF65-F5344CB8AC3E}">
        <p14:creationId xmlns:p14="http://schemas.microsoft.com/office/powerpoint/2010/main" val="2383933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32</a:t>
            </a:fld>
            <a:endParaRPr lang="en-US" dirty="0">
              <a:solidFill>
                <a:srgbClr val="002060"/>
              </a:solidFill>
            </a:endParaRPr>
          </a:p>
        </p:txBody>
      </p:sp>
    </p:spTree>
    <p:extLst>
      <p:ext uri="{BB962C8B-B14F-4D97-AF65-F5344CB8AC3E}">
        <p14:creationId xmlns:p14="http://schemas.microsoft.com/office/powerpoint/2010/main" val="87514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33</a:t>
            </a:fld>
            <a:endParaRPr lang="en-US" dirty="0">
              <a:solidFill>
                <a:srgbClr val="002060"/>
              </a:solidFill>
            </a:endParaRPr>
          </a:p>
        </p:txBody>
      </p:sp>
    </p:spTree>
    <p:extLst>
      <p:ext uri="{BB962C8B-B14F-4D97-AF65-F5344CB8AC3E}">
        <p14:creationId xmlns:p14="http://schemas.microsoft.com/office/powerpoint/2010/main" val="632589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34</a:t>
            </a:fld>
            <a:endParaRPr lang="en-US" dirty="0">
              <a:solidFill>
                <a:srgbClr val="002060"/>
              </a:solidFill>
            </a:endParaRPr>
          </a:p>
        </p:txBody>
      </p:sp>
    </p:spTree>
    <p:extLst>
      <p:ext uri="{BB962C8B-B14F-4D97-AF65-F5344CB8AC3E}">
        <p14:creationId xmlns:p14="http://schemas.microsoft.com/office/powerpoint/2010/main" val="214385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6</a:t>
            </a:fld>
            <a:endParaRPr lang="en-US" dirty="0"/>
          </a:p>
        </p:txBody>
      </p:sp>
      <p:sp>
        <p:nvSpPr>
          <p:cNvPr id="5" name="Footer Placeholder 4">
            <a:extLst>
              <a:ext uri="{FF2B5EF4-FFF2-40B4-BE49-F238E27FC236}">
                <a16:creationId xmlns:a16="http://schemas.microsoft.com/office/drawing/2014/main" id="{B7460A1B-9397-4072-9B17-569519D9ED31}"/>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690586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35</a:t>
            </a:fld>
            <a:endParaRPr lang="en-US" dirty="0">
              <a:solidFill>
                <a:srgbClr val="002060"/>
              </a:solidFill>
            </a:endParaRPr>
          </a:p>
        </p:txBody>
      </p:sp>
    </p:spTree>
    <p:extLst>
      <p:ext uri="{BB962C8B-B14F-4D97-AF65-F5344CB8AC3E}">
        <p14:creationId xmlns:p14="http://schemas.microsoft.com/office/powerpoint/2010/main" val="1955124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36</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412801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37</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526742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38</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811707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39</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332154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40</a:t>
            </a:fld>
            <a:endParaRPr lang="en-US" dirty="0">
              <a:solidFill>
                <a:srgbClr val="002060"/>
              </a:solidFill>
            </a:endParaRPr>
          </a:p>
        </p:txBody>
      </p:sp>
    </p:spTree>
    <p:extLst>
      <p:ext uri="{BB962C8B-B14F-4D97-AF65-F5344CB8AC3E}">
        <p14:creationId xmlns:p14="http://schemas.microsoft.com/office/powerpoint/2010/main" val="3836943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41</a:t>
            </a:fld>
            <a:endParaRPr lang="en-US" dirty="0">
              <a:solidFill>
                <a:srgbClr val="002060"/>
              </a:solidFill>
            </a:endParaRPr>
          </a:p>
        </p:txBody>
      </p:sp>
    </p:spTree>
    <p:extLst>
      <p:ext uri="{BB962C8B-B14F-4D97-AF65-F5344CB8AC3E}">
        <p14:creationId xmlns:p14="http://schemas.microsoft.com/office/powerpoint/2010/main" val="243713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8</a:t>
            </a:fld>
            <a:endParaRPr lang="en-US" dirty="0"/>
          </a:p>
        </p:txBody>
      </p:sp>
      <p:sp>
        <p:nvSpPr>
          <p:cNvPr id="5" name="Footer Placeholder 4">
            <a:extLst>
              <a:ext uri="{FF2B5EF4-FFF2-40B4-BE49-F238E27FC236}">
                <a16:creationId xmlns:a16="http://schemas.microsoft.com/office/drawing/2014/main" id="{B7295224-22F4-4529-9059-752938320114}"/>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77067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9</a:t>
            </a:fld>
            <a:endParaRPr lang="en-US" dirty="0">
              <a:solidFill>
                <a:srgbClr val="002060"/>
              </a:solidFill>
            </a:endParaRPr>
          </a:p>
        </p:txBody>
      </p:sp>
    </p:spTree>
    <p:extLst>
      <p:ext uri="{BB962C8B-B14F-4D97-AF65-F5344CB8AC3E}">
        <p14:creationId xmlns:p14="http://schemas.microsoft.com/office/powerpoint/2010/main" val="419086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10</a:t>
            </a:fld>
            <a:endParaRPr lang="en-US" dirty="0"/>
          </a:p>
        </p:txBody>
      </p:sp>
      <p:sp>
        <p:nvSpPr>
          <p:cNvPr id="5" name="Footer Placeholder 4">
            <a:extLst>
              <a:ext uri="{FF2B5EF4-FFF2-40B4-BE49-F238E27FC236}">
                <a16:creationId xmlns:a16="http://schemas.microsoft.com/office/drawing/2014/main" id="{1BF0FC4B-DB2A-4687-9933-5E6045ECEF04}"/>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05367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11</a:t>
            </a:fld>
            <a:endParaRPr lang="en-US" dirty="0"/>
          </a:p>
        </p:txBody>
      </p:sp>
      <p:sp>
        <p:nvSpPr>
          <p:cNvPr id="5" name="Footer Placeholder 4">
            <a:extLst>
              <a:ext uri="{FF2B5EF4-FFF2-40B4-BE49-F238E27FC236}">
                <a16:creationId xmlns:a16="http://schemas.microsoft.com/office/drawing/2014/main" id="{43797B25-ADF3-4078-90D5-C74CD046EBAC}"/>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75236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12</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8264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13</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50142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C0F6FD-0CE0-4F69-A5E8-2CFEAFE397E3}" type="datetime1">
              <a:rPr lang="en-US" smtClean="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433915"/>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AD73D-C5A1-49C7-88E5-8DE18733A2A4}" type="datetime1">
              <a:rPr lang="en-US" smtClean="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2507191381"/>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341104-7A91-4079-92D0-51FC8639791C}" type="datetime1">
              <a:rPr lang="en-US" smtClean="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1152652319"/>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0491C6-EE2A-4462-97A8-08A23D1D409C}" type="datetime1">
              <a:rPr lang="en-US" smtClean="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3758737162"/>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0B4E4-2057-4D6D-BA03-C65B5BD2596E}" type="datetime1">
              <a:rPr lang="en-US" smtClean="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817384"/>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3A4585-4814-4BD5-8223-BEF034F619F2}" type="datetime1">
              <a:rPr lang="en-US" smtClean="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3100459446"/>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0B87C7-6BD8-4C19-9E8B-9111A1BBA85F}" type="datetime1">
              <a:rPr lang="en-US" smtClean="0"/>
              <a:t>8/12/2022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4105563152"/>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CECFA4-63F7-40CE-B558-DBECACE023F7}" type="datetime1">
              <a:rPr lang="en-US" smtClean="0"/>
              <a:t>8/12/2022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1175742156"/>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2B4E3F-8394-4ECE-9EBB-64D5D725FA6B}" type="datetime1">
              <a:rPr lang="en-US" smtClean="0"/>
              <a:t>8/12/2022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269741660"/>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733F0D9-4A0B-40B9-9B7C-E03236EC57D4}" type="datetime1">
              <a:rPr lang="en-US" smtClean="0"/>
              <a:t>8/12/2022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D52EB4-AB24-45A8-9C5B-67744A412AAA}" type="slidenum">
              <a:rPr lang="en-US" smtClean="0"/>
              <a:t>‹#›</a:t>
            </a:fld>
            <a:endParaRPr lang="en-US" dirty="0"/>
          </a:p>
        </p:txBody>
      </p:sp>
    </p:spTree>
    <p:extLst>
      <p:ext uri="{BB962C8B-B14F-4D97-AF65-F5344CB8AC3E}">
        <p14:creationId xmlns:p14="http://schemas.microsoft.com/office/powerpoint/2010/main" val="2929563639"/>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C6AAE5-2179-42DA-9E64-9407D679BF21}" type="datetime1">
              <a:rPr lang="en-US" smtClean="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3544927170"/>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4E19478-024B-4866-885B-6C19D380FF05}" type="datetime1">
              <a:rPr lang="en-US" smtClean="0"/>
              <a:t>8/12/2022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BD52EB4-AB24-45A8-9C5B-67744A412AA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438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p14:dur="100" advClick="0"/>
    </mc:Choice>
    <mc:Fallback xmlns="">
      <p:transition advClick="0"/>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mailto:program.intake@usda.gov/" TargetMode="External"/><Relationship Id="rId5" Type="http://schemas.openxmlformats.org/officeDocument/2006/relationships/hyperlink" Target="https://www.usda.gov/sites/default/files/documents/USDA-OASCR%20P-Complaint-Form-0508-0002-508-11-28-17Fax2Mail.pdf"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https://www.fns.usda.gov/cr/fns-nondiscrimination-statement"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7.m4a"/><Relationship Id="rId7" Type="http://schemas.openxmlformats.org/officeDocument/2006/relationships/image" Target="../media/image45.svg"/><Relationship Id="rId2" Type="http://schemas.microsoft.com/office/2007/relationships/media" Target="../media/media37.m4a"/><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notesSlide" Target="../notesSlides/notesSlide32.xml"/><Relationship Id="rId4"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8.m4a"/><Relationship Id="rId7" Type="http://schemas.openxmlformats.org/officeDocument/2006/relationships/image" Target="../media/image45.svg"/><Relationship Id="rId2" Type="http://schemas.microsoft.com/office/2007/relationships/media" Target="../media/media38.m4a"/><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notesSlide" Target="../notesSlides/notesSlide33.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9.m4a"/><Relationship Id="rId7" Type="http://schemas.openxmlformats.org/officeDocument/2006/relationships/image" Target="../media/image45.svg"/><Relationship Id="rId2" Type="http://schemas.microsoft.com/office/2007/relationships/media" Target="../media/media39.m4a"/><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hyperlink" Target="https://www.fns.usda.gov/cr/fns-nondiscrimination-statement"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s://www.fns.usda.gov/cr/and-justice-all-posters-guidance-and-translations" TargetMode="External"/><Relationship Id="rId5" Type="http://schemas.openxmlformats.org/officeDocument/2006/relationships/hyperlink" Target="https://www.fns.usda.gov/civil-rights" TargetMode="External"/><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01E8-419B-4F6E-8459-D915EDCD0BE1}"/>
              </a:ext>
            </a:extLst>
          </p:cNvPr>
          <p:cNvSpPr>
            <a:spLocks noGrp="1"/>
          </p:cNvSpPr>
          <p:nvPr>
            <p:ph type="ctrTitle"/>
          </p:nvPr>
        </p:nvSpPr>
        <p:spPr>
          <a:xfrm>
            <a:off x="965200" y="663787"/>
            <a:ext cx="10083799" cy="3629595"/>
          </a:xfrm>
        </p:spPr>
        <p:txBody>
          <a:bodyPr anchor="ctr">
            <a:normAutofit/>
          </a:bodyPr>
          <a:lstStyle/>
          <a:p>
            <a:pPr algn="ctr"/>
            <a:r>
              <a:rPr lang="en-US" dirty="0"/>
              <a:t>Food Distribution Unit Civil Rights Training</a:t>
            </a:r>
          </a:p>
        </p:txBody>
      </p:sp>
      <p:sp>
        <p:nvSpPr>
          <p:cNvPr id="3" name="Subtitle 2">
            <a:extLst>
              <a:ext uri="{FF2B5EF4-FFF2-40B4-BE49-F238E27FC236}">
                <a16:creationId xmlns:a16="http://schemas.microsoft.com/office/drawing/2014/main" id="{BC65DD13-6B56-4309-BF8A-BFBB2B0508AA}"/>
              </a:ext>
            </a:extLst>
          </p:cNvPr>
          <p:cNvSpPr>
            <a:spLocks noGrp="1"/>
          </p:cNvSpPr>
          <p:nvPr>
            <p:ph type="subTitle" idx="1"/>
          </p:nvPr>
        </p:nvSpPr>
        <p:spPr>
          <a:xfrm>
            <a:off x="1157317" y="4273062"/>
            <a:ext cx="10069483" cy="1463224"/>
          </a:xfrm>
        </p:spPr>
        <p:txBody>
          <a:bodyPr anchor="ctr">
            <a:normAutofit/>
          </a:bodyPr>
          <a:lstStyle/>
          <a:p>
            <a:r>
              <a:rPr lang="en-US" dirty="0">
                <a:solidFill>
                  <a:schemeClr val="tx1"/>
                </a:solidFill>
              </a:rPr>
              <a:t>California Department of Social Services</a:t>
            </a:r>
          </a:p>
          <a:p>
            <a:r>
              <a:rPr lang="en-US" sz="2000" dirty="0">
                <a:solidFill>
                  <a:schemeClr val="tx1"/>
                </a:solidFill>
              </a:rPr>
              <a:t>Updated 06/2022</a:t>
            </a:r>
          </a:p>
        </p:txBody>
      </p:sp>
      <p:sp useBgFill="1">
        <p:nvSpPr>
          <p:cNvPr id="17" name="Rectangle 16" hidden="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hidden="1">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Audio 3">
            <a:hlinkClick r:id="" action="ppaction://media"/>
            <a:extLst>
              <a:ext uri="{FF2B5EF4-FFF2-40B4-BE49-F238E27FC236}">
                <a16:creationId xmlns:a16="http://schemas.microsoft.com/office/drawing/2014/main" id="{6B4F046D-18A6-440E-A5D5-10D088B56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235995"/>
      </p:ext>
    </p:extLst>
  </p:cSld>
  <p:clrMapOvr>
    <a:masterClrMapping/>
  </p:clrMapOvr>
  <mc:AlternateContent xmlns:mc="http://schemas.openxmlformats.org/markup-compatibility/2006" xmlns:p14="http://schemas.microsoft.com/office/powerpoint/2010/main">
    <mc:Choice Requires="p14">
      <p:transition p14:dur="100" advClick="0" advTm="9869"/>
    </mc:Choice>
    <mc:Fallback xmlns="">
      <p:transition advClick="0" advTm="9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DED5-25A9-4C1D-BF45-566868490E02}"/>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Civil Rights through Legal Authorities</a:t>
            </a:r>
          </a:p>
        </p:txBody>
      </p:sp>
      <p:sp>
        <p:nvSpPr>
          <p:cNvPr id="3" name="Content Placeholder 2">
            <a:extLst>
              <a:ext uri="{FF2B5EF4-FFF2-40B4-BE49-F238E27FC236}">
                <a16:creationId xmlns:a16="http://schemas.microsoft.com/office/drawing/2014/main" id="{DD3F0349-AD21-44C9-B9B1-712477A2AEBB}"/>
              </a:ext>
            </a:extLst>
          </p:cNvPr>
          <p:cNvSpPr>
            <a:spLocks noGrp="1"/>
          </p:cNvSpPr>
          <p:nvPr>
            <p:ph sz="half" idx="1"/>
          </p:nvPr>
        </p:nvSpPr>
        <p:spPr>
          <a:xfrm>
            <a:off x="1097280" y="1737360"/>
            <a:ext cx="10408920" cy="4692206"/>
          </a:xfrm>
        </p:spPr>
        <p:txBody>
          <a:bodyPr vert="horz" lIns="0" tIns="45720" rIns="0" bIns="45720" rtlCol="0">
            <a:normAutofit fontScale="92500"/>
          </a:bodyPr>
          <a:lstStyle/>
          <a:p>
            <a:pPr>
              <a:lnSpc>
                <a:spcPct val="100000"/>
              </a:lnSpc>
            </a:pPr>
            <a:r>
              <a:rPr lang="en-US" sz="2300" dirty="0"/>
              <a:t>The </a:t>
            </a:r>
            <a:r>
              <a:rPr lang="en-US" sz="2300" b="1" dirty="0"/>
              <a:t>Civil Rights Act of 1964 </a:t>
            </a:r>
            <a:r>
              <a:rPr lang="en-US" sz="2300" dirty="0"/>
              <a:t>made it illegal to discriminate on the basis of race, color or national origin.</a:t>
            </a:r>
          </a:p>
          <a:p>
            <a:pPr>
              <a:lnSpc>
                <a:spcPct val="100000"/>
              </a:lnSpc>
            </a:pPr>
            <a:r>
              <a:rPr lang="en-US" sz="2300" dirty="0"/>
              <a:t>The </a:t>
            </a:r>
            <a:r>
              <a:rPr lang="en-US" sz="2300" b="1" dirty="0"/>
              <a:t>Civil Rights Restoration Act of 1967 </a:t>
            </a:r>
            <a:r>
              <a:rPr lang="en-US" sz="2300" dirty="0"/>
              <a:t>clarified the broad scope of the Civil Rights Act of 1964.</a:t>
            </a:r>
          </a:p>
          <a:p>
            <a:pPr>
              <a:lnSpc>
                <a:spcPct val="100000"/>
              </a:lnSpc>
            </a:pPr>
            <a:r>
              <a:rPr lang="en-US" sz="2300" dirty="0"/>
              <a:t>The </a:t>
            </a:r>
            <a:r>
              <a:rPr lang="en-US" sz="2300" b="1" dirty="0"/>
              <a:t>Americans with Disability Act </a:t>
            </a:r>
            <a:r>
              <a:rPr lang="en-US" sz="2300" dirty="0"/>
              <a:t>prohibits discrimination against individuals with disabilities in all areas of public life.  </a:t>
            </a:r>
          </a:p>
          <a:p>
            <a:pPr>
              <a:lnSpc>
                <a:spcPct val="100000"/>
              </a:lnSpc>
            </a:pPr>
            <a:r>
              <a:rPr lang="en-US" sz="2300" dirty="0"/>
              <a:t>The </a:t>
            </a:r>
            <a:r>
              <a:rPr lang="en-US" sz="2300" b="1" dirty="0"/>
              <a:t>Rehabilitation Act (Section 504 &amp; 508)</a:t>
            </a:r>
            <a:r>
              <a:rPr lang="en-US" sz="2300" dirty="0"/>
              <a:t> offers protection to people with disabilities and requires federal agencies make electronic and information technology accessible. </a:t>
            </a:r>
          </a:p>
          <a:p>
            <a:pPr>
              <a:lnSpc>
                <a:spcPct val="100000"/>
              </a:lnSpc>
            </a:pPr>
            <a:r>
              <a:rPr lang="en-US" sz="2300" b="1" dirty="0"/>
              <a:t>Title IX of the Education Amendments Act of 1972 </a:t>
            </a:r>
            <a:r>
              <a:rPr lang="en-US" sz="2300" dirty="0"/>
              <a:t>prohibits discrimination based on sex under any education program.</a:t>
            </a:r>
          </a:p>
          <a:p>
            <a:pPr>
              <a:lnSpc>
                <a:spcPct val="100000"/>
              </a:lnSpc>
            </a:pPr>
            <a:r>
              <a:rPr lang="en-US" sz="2300" dirty="0"/>
              <a:t>The </a:t>
            </a:r>
            <a:r>
              <a:rPr lang="en-US" sz="2300" b="1" dirty="0"/>
              <a:t>Age Discrimination Act of 1975 </a:t>
            </a:r>
            <a:r>
              <a:rPr lang="en-US" sz="2300" dirty="0"/>
              <a:t>prohibits discrimination based on age.</a:t>
            </a:r>
          </a:p>
          <a:p>
            <a:pPr marL="0" indent="0">
              <a:lnSpc>
                <a:spcPct val="100000"/>
              </a:lnSpc>
              <a:buNone/>
            </a:pPr>
            <a:endParaRPr lang="en-US" sz="2400" dirty="0"/>
          </a:p>
        </p:txBody>
      </p:sp>
      <p:sp>
        <p:nvSpPr>
          <p:cNvPr id="25"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331E7B9-BED8-4674-B64A-260030B8B1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9169279"/>
      </p:ext>
    </p:extLst>
  </p:cSld>
  <p:clrMapOvr>
    <a:masterClrMapping/>
  </p:clrMapOvr>
  <mc:AlternateContent xmlns:mc="http://schemas.openxmlformats.org/markup-compatibility/2006" xmlns:p14="http://schemas.microsoft.com/office/powerpoint/2010/main">
    <mc:Choice Requires="p14">
      <p:transition p14:dur="100" advClick="0" advTm="21613"/>
    </mc:Choice>
    <mc:Fallback xmlns="">
      <p:transition advClick="0" advTm="2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84513" y="239768"/>
            <a:ext cx="8151035" cy="1450757"/>
          </a:xfrm>
        </p:spPr>
        <p:txBody>
          <a:bodyPr vert="horz" lIns="91440" tIns="45720" rIns="91440" bIns="45720" rtlCol="0" anchor="b">
            <a:normAutofit/>
          </a:bodyPr>
          <a:lstStyle/>
          <a:p>
            <a:r>
              <a:rPr lang="en-US" dirty="0"/>
              <a:t>What is Discrimination?</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386470" y="1977390"/>
            <a:ext cx="6759950" cy="4297411"/>
          </a:xfrm>
        </p:spPr>
        <p:txBody>
          <a:bodyPr vert="horz" lIns="0" tIns="45720" rIns="0" bIns="45720" rtlCol="0">
            <a:normAutofit/>
          </a:bodyPr>
          <a:lstStyle/>
          <a:p>
            <a:r>
              <a:rPr lang="en-US" sz="2400" dirty="0"/>
              <a:t>Discrimination is the unjust treatment of different categories of people or objects:</a:t>
            </a:r>
            <a:br>
              <a:rPr lang="en-US" sz="2400" dirty="0"/>
            </a:br>
            <a:endParaRPr lang="en-US" sz="2400" dirty="0"/>
          </a:p>
          <a:p>
            <a:pPr lvl="2">
              <a:buClrTx/>
              <a:buFont typeface="Arial" panose="020B0604020202020204" pitchFamily="34" charset="0"/>
              <a:buChar char="•"/>
            </a:pPr>
            <a:r>
              <a:rPr lang="en-US" sz="2400" dirty="0"/>
              <a:t>Intentionally</a:t>
            </a:r>
          </a:p>
          <a:p>
            <a:pPr lvl="2">
              <a:buClrTx/>
              <a:buFont typeface="Arial" panose="020B0604020202020204" pitchFamily="34" charset="0"/>
              <a:buChar char="•"/>
            </a:pPr>
            <a:r>
              <a:rPr lang="en-US" sz="2400" dirty="0"/>
              <a:t>By neglect</a:t>
            </a:r>
          </a:p>
          <a:p>
            <a:pPr lvl="2">
              <a:buClrTx/>
              <a:buFont typeface="Arial" panose="020B0604020202020204" pitchFamily="34" charset="0"/>
              <a:buChar char="•"/>
            </a:pPr>
            <a:r>
              <a:rPr lang="en-US" sz="2400" dirty="0"/>
              <a:t>By the actions or lack of actions based on the protected classes</a:t>
            </a:r>
            <a:endParaRPr lang="en-US" sz="2200" dirty="0"/>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449627" y="2126476"/>
            <a:ext cx="2743200" cy="2743200"/>
          </a:xfrm>
          <a:prstGeom prst="rect">
            <a:avLst/>
          </a:prstGeom>
        </p:spPr>
      </p:pic>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Audio 3">
            <a:hlinkClick r:id="" action="ppaction://media"/>
            <a:extLst>
              <a:ext uri="{FF2B5EF4-FFF2-40B4-BE49-F238E27FC236}">
                <a16:creationId xmlns:a16="http://schemas.microsoft.com/office/drawing/2014/main" id="{CEBDAFD4-E3C4-4397-9B53-67ED3428E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9754445"/>
      </p:ext>
    </p:extLst>
  </p:cSld>
  <p:clrMapOvr>
    <a:masterClrMapping/>
  </p:clrMapOvr>
  <mc:AlternateContent xmlns:mc="http://schemas.openxmlformats.org/markup-compatibility/2006" xmlns:p14="http://schemas.microsoft.com/office/powerpoint/2010/main">
    <mc:Choice Requires="p14">
      <p:transition p14:dur="100" advClick="0" advTm="15627"/>
    </mc:Choice>
    <mc:Fallback xmlns="">
      <p:transition advClick="0" advTm="1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31504" y="227690"/>
            <a:ext cx="5127171" cy="1450757"/>
          </a:xfrm>
        </p:spPr>
        <p:txBody>
          <a:bodyPr vert="horz" lIns="91440" tIns="45720" rIns="91440" bIns="45720" rtlCol="0" anchor="b">
            <a:normAutofit/>
          </a:bodyPr>
          <a:lstStyle/>
          <a:p>
            <a:r>
              <a:rPr lang="en-US" dirty="0"/>
              <a:t>Protected Classes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31504" y="1922640"/>
            <a:ext cx="7843048" cy="4229183"/>
          </a:xfrm>
        </p:spPr>
        <p:txBody>
          <a:bodyPr vert="horz" lIns="0" tIns="45720" rIns="0" bIns="45720" rtlCol="0">
            <a:normAutofit lnSpcReduction="10000"/>
          </a:bodyPr>
          <a:lstStyle/>
          <a:p>
            <a:r>
              <a:rPr lang="en-US" sz="2400" dirty="0"/>
              <a:t>There are six protected classes within federal programs.</a:t>
            </a:r>
          </a:p>
          <a:p>
            <a:r>
              <a:rPr lang="en-US" sz="2400" dirty="0"/>
              <a:t>Discrimination is prohibited against any beneficiary based on:</a:t>
            </a:r>
            <a:br>
              <a:rPr lang="en-US" sz="2400" dirty="0"/>
            </a:br>
            <a:endParaRPr lang="en-US" sz="2400" dirty="0"/>
          </a:p>
          <a:p>
            <a:pPr lvl="3">
              <a:buClrTx/>
              <a:buFont typeface="Arial" panose="020B0604020202020204" pitchFamily="34" charset="0"/>
              <a:buChar char="•"/>
            </a:pPr>
            <a:r>
              <a:rPr lang="en-US" sz="2400" b="1" dirty="0"/>
              <a:t>Race</a:t>
            </a:r>
          </a:p>
          <a:p>
            <a:pPr lvl="3">
              <a:buClrTx/>
              <a:buFont typeface="Arial" panose="020B0604020202020204" pitchFamily="34" charset="0"/>
              <a:buChar char="•"/>
            </a:pPr>
            <a:r>
              <a:rPr lang="en-US" sz="2400" b="1" dirty="0"/>
              <a:t>Color</a:t>
            </a:r>
          </a:p>
          <a:p>
            <a:pPr lvl="3">
              <a:buClrTx/>
              <a:buFont typeface="Arial" panose="020B0604020202020204" pitchFamily="34" charset="0"/>
              <a:buChar char="•"/>
            </a:pPr>
            <a:r>
              <a:rPr lang="en-US" sz="2400" b="1" dirty="0"/>
              <a:t>Age</a:t>
            </a:r>
          </a:p>
          <a:p>
            <a:pPr lvl="3">
              <a:buClrTx/>
              <a:buFont typeface="Arial" panose="020B0604020202020204" pitchFamily="34" charset="0"/>
              <a:buChar char="•"/>
            </a:pPr>
            <a:r>
              <a:rPr lang="en-US" sz="2400" b="1" dirty="0"/>
              <a:t>Sex (including gender identity and sexual orientation)</a:t>
            </a:r>
          </a:p>
          <a:p>
            <a:pPr lvl="3">
              <a:buClrTx/>
              <a:buFont typeface="Arial" panose="020B0604020202020204" pitchFamily="34" charset="0"/>
              <a:buChar char="•"/>
            </a:pPr>
            <a:r>
              <a:rPr lang="en-US" sz="2400" b="1" dirty="0"/>
              <a:t>Disability</a:t>
            </a:r>
          </a:p>
          <a:p>
            <a:pPr lvl="3">
              <a:buClrTx/>
              <a:buFont typeface="Arial" panose="020B0604020202020204" pitchFamily="34" charset="0"/>
              <a:buChar char="•"/>
            </a:pPr>
            <a:r>
              <a:rPr lang="en-US" sz="2400" b="1" dirty="0"/>
              <a:t>National Origin</a:t>
            </a:r>
          </a:p>
          <a:p>
            <a:pPr marL="201168" lvl="1" indent="0">
              <a:buNone/>
            </a:pPr>
            <a:endParaRPr lang="en-US" sz="2800" dirty="0"/>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0418" y="2456081"/>
            <a:ext cx="3200400" cy="3200400"/>
          </a:xfrm>
          <a:prstGeom prst="rect">
            <a:avLst/>
          </a:prstGeom>
        </p:spPr>
      </p:pic>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F1E71886-4887-4EE2-ACCD-99076D3A22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9132017"/>
      </p:ext>
    </p:extLst>
  </p:cSld>
  <p:clrMapOvr>
    <a:masterClrMapping/>
  </p:clrMapOvr>
  <mc:AlternateContent xmlns:mc="http://schemas.openxmlformats.org/markup-compatibility/2006" xmlns:p14="http://schemas.microsoft.com/office/powerpoint/2010/main">
    <mc:Choice Requires="p14">
      <p:transition p14:dur="100" advClick="0" advTm="15341"/>
    </mc:Choice>
    <mc:Fallback xmlns="">
      <p:transition advClick="0" advTm="1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Examples of Discrimination</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82" y="1845745"/>
            <a:ext cx="9852370" cy="4219390"/>
          </a:xfrm>
        </p:spPr>
        <p:txBody>
          <a:bodyPr vert="horz" lIns="0" tIns="45720" rIns="0" bIns="45720" rtlCol="0">
            <a:normAutofit/>
          </a:bodyPr>
          <a:lstStyle/>
          <a:p>
            <a:r>
              <a:rPr lang="en-US" sz="2400" dirty="0"/>
              <a:t>Few examples of discrimination within food programs could include refusing or neglecting to do any of the following: </a:t>
            </a:r>
            <a:br>
              <a:rPr lang="en-US" sz="2400" dirty="0"/>
            </a:br>
            <a:endParaRPr lang="en-US" sz="2400" dirty="0"/>
          </a:p>
          <a:p>
            <a:pPr lvl="1">
              <a:spcBef>
                <a:spcPts val="600"/>
              </a:spcBef>
              <a:buClrTx/>
              <a:buFont typeface="Arial" panose="020B0604020202020204" pitchFamily="34" charset="0"/>
              <a:buChar char="•"/>
            </a:pPr>
            <a:r>
              <a:rPr lang="en-US" sz="2400" dirty="0"/>
              <a:t>Announcing the program publicly so that all eligible people are aware of the program.</a:t>
            </a:r>
          </a:p>
          <a:p>
            <a:pPr lvl="1">
              <a:spcBef>
                <a:spcPts val="600"/>
              </a:spcBef>
              <a:buClrTx/>
              <a:buFont typeface="Arial" panose="020B0604020202020204" pitchFamily="34" charset="0"/>
              <a:buChar char="•"/>
            </a:pPr>
            <a:r>
              <a:rPr lang="en-US" sz="2400" dirty="0"/>
              <a:t>Providing program information in languages other than English.</a:t>
            </a:r>
          </a:p>
          <a:p>
            <a:pPr lvl="1">
              <a:spcBef>
                <a:spcPts val="600"/>
              </a:spcBef>
              <a:buClrTx/>
              <a:buFont typeface="Arial" panose="020B0604020202020204" pitchFamily="34" charset="0"/>
              <a:buChar char="•"/>
            </a:pPr>
            <a:r>
              <a:rPr lang="en-US" sz="2400" dirty="0"/>
              <a:t>Providing beneficiaries with information on how to file a complaint.</a:t>
            </a:r>
          </a:p>
          <a:p>
            <a:pPr lvl="1">
              <a:spcBef>
                <a:spcPts val="600"/>
              </a:spcBef>
              <a:buClrTx/>
              <a:buFont typeface="Arial" panose="020B0604020202020204" pitchFamily="34" charset="0"/>
              <a:buChar char="•"/>
            </a:pPr>
            <a:r>
              <a:rPr lang="en-US" sz="2400" dirty="0"/>
              <a:t>Providing reasonable accommodations as necessary. </a:t>
            </a:r>
          </a:p>
        </p:txBody>
      </p:sp>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45A4CFD-9189-4172-AD56-B06D41906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7526685"/>
      </p:ext>
    </p:extLst>
  </p:cSld>
  <p:clrMapOvr>
    <a:masterClrMapping/>
  </p:clrMapOvr>
  <mc:AlternateContent xmlns:mc="http://schemas.openxmlformats.org/markup-compatibility/2006" xmlns:p14="http://schemas.microsoft.com/office/powerpoint/2010/main">
    <mc:Choice Requires="p14">
      <p:transition p14:dur="100" advClick="0" advTm="20423"/>
    </mc:Choice>
    <mc:Fallback xmlns="">
      <p:transition advClick="0" advTm="2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542513" cy="1450757"/>
          </a:xfrm>
        </p:spPr>
        <p:txBody>
          <a:bodyPr vert="horz" lIns="91440" tIns="45720" rIns="91440" bIns="45720" rtlCol="0" anchor="b">
            <a:normAutofit/>
          </a:bodyPr>
          <a:lstStyle/>
          <a:p>
            <a:r>
              <a:rPr lang="en-US" dirty="0"/>
              <a:t>Public Notification Requirements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365644" y="1935155"/>
            <a:ext cx="6661113" cy="4068918"/>
          </a:xfrm>
        </p:spPr>
        <p:txBody>
          <a:bodyPr vert="horz" lIns="0" tIns="45720" rIns="0" bIns="45720" rtlCol="0">
            <a:normAutofit/>
          </a:bodyPr>
          <a:lstStyle/>
          <a:p>
            <a:r>
              <a:rPr lang="en-US" sz="2400" dirty="0"/>
              <a:t>Any provider administering TEFAP or CSFP programs must include a public notification system. </a:t>
            </a:r>
          </a:p>
          <a:p>
            <a:br>
              <a:rPr lang="en-US" sz="2400" dirty="0"/>
            </a:br>
            <a:r>
              <a:rPr lang="en-US" sz="2400" dirty="0"/>
              <a:t>The purpose of a public notification is to inform applicants, beneficiaries and eligible individuals of these programs. Including benefits, eligibility criteria, times and locations.</a:t>
            </a:r>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65243" y="2126701"/>
            <a:ext cx="3200400" cy="3200400"/>
          </a:xfrm>
          <a:prstGeom prst="rect">
            <a:avLst/>
          </a:prstGeom>
        </p:spPr>
      </p:pic>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AEB028BB-D8D9-4E69-91A7-D7C0ED8D7E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2520111"/>
      </p:ext>
    </p:extLst>
  </p:cSld>
  <p:clrMapOvr>
    <a:masterClrMapping/>
  </p:clrMapOvr>
  <mc:AlternateContent xmlns:mc="http://schemas.openxmlformats.org/markup-compatibility/2006" xmlns:p14="http://schemas.microsoft.com/office/powerpoint/2010/main">
    <mc:Choice Requires="p14">
      <p:transition p14:dur="100" advClick="0" advTm="15326"/>
    </mc:Choice>
    <mc:Fallback xmlns="">
      <p:transition advClick="0" advTm="1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542513" cy="1450757"/>
          </a:xfrm>
        </p:spPr>
        <p:txBody>
          <a:bodyPr vert="horz" lIns="91440" tIns="45720" rIns="91440" bIns="45720" rtlCol="0" anchor="b">
            <a:normAutofit/>
          </a:bodyPr>
          <a:lstStyle/>
          <a:p>
            <a:r>
              <a:rPr lang="en-US" dirty="0"/>
              <a:t>Components of Public Notification</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43881" y="1861728"/>
            <a:ext cx="9986093" cy="4088906"/>
          </a:xfrm>
        </p:spPr>
        <p:txBody>
          <a:bodyPr vert="horz" lIns="0" tIns="45720" rIns="0" bIns="45720" rtlCol="0">
            <a:noAutofit/>
          </a:bodyPr>
          <a:lstStyle/>
          <a:p>
            <a:pPr marL="0" indent="0">
              <a:buNone/>
            </a:pPr>
            <a:r>
              <a:rPr lang="en-US" altLang="en-US" sz="2100" dirty="0">
                <a:cs typeface="Arial" panose="020B0604020202020204" pitchFamily="34" charset="0"/>
              </a:rPr>
              <a:t>Providers are responsible for ensuring the following public notification components are met:</a:t>
            </a:r>
            <a:br>
              <a:rPr lang="en-US" altLang="en-US" dirty="0">
                <a:cs typeface="Arial" panose="020B0604020202020204" pitchFamily="34" charset="0"/>
              </a:rPr>
            </a:br>
            <a:endParaRPr lang="en-US" altLang="en-US" dirty="0">
              <a:cs typeface="Arial" panose="020B0604020202020204" pitchFamily="34" charset="0"/>
            </a:endParaRPr>
          </a:p>
          <a:p>
            <a:pPr marL="749808" lvl="1" indent="-457200">
              <a:buClrTx/>
              <a:buFont typeface="+mj-lt"/>
              <a:buAutoNum type="arabicPeriod"/>
            </a:pPr>
            <a:r>
              <a:rPr lang="en-US" altLang="en-US" sz="2000" b="1" dirty="0">
                <a:cs typeface="Arial" panose="020B0604020202020204" pitchFamily="34" charset="0"/>
              </a:rPr>
              <a:t>Announcing program availability</a:t>
            </a:r>
            <a:br>
              <a:rPr lang="en-US" altLang="en-US" sz="2000" b="1" dirty="0">
                <a:cs typeface="Arial" panose="020B0604020202020204" pitchFamily="34" charset="0"/>
              </a:rPr>
            </a:br>
            <a:r>
              <a:rPr lang="en-US" altLang="en-US" sz="2000" dirty="0">
                <a:cs typeface="Arial" panose="020B0604020202020204" pitchFamily="34" charset="0"/>
              </a:rPr>
              <a:t>Informing </a:t>
            </a:r>
            <a:r>
              <a:rPr lang="en-US" sz="2000" dirty="0"/>
              <a:t>beneficiaries</a:t>
            </a:r>
            <a:r>
              <a:rPr lang="en-US" altLang="en-US" sz="2000" dirty="0">
                <a:cs typeface="Arial" panose="020B0604020202020204" pitchFamily="34" charset="0"/>
              </a:rPr>
              <a:t> and potential eligible individuals of their program rights and responsibilities as well as steps necessary for participation.</a:t>
            </a:r>
          </a:p>
          <a:p>
            <a:pPr marL="749808" lvl="1" indent="-457200">
              <a:buClrTx/>
              <a:buFont typeface="+mj-lt"/>
              <a:buAutoNum type="arabicPeriod"/>
            </a:pPr>
            <a:r>
              <a:rPr lang="en-US" altLang="en-US" sz="2000" b="1" dirty="0">
                <a:cs typeface="Arial" panose="020B0604020202020204" pitchFamily="34" charset="0"/>
              </a:rPr>
              <a:t>Procedure to file a program complaint must be available</a:t>
            </a:r>
            <a:br>
              <a:rPr lang="en-US" altLang="en-US" sz="2000" b="1" dirty="0">
                <a:cs typeface="Arial" panose="020B0604020202020204" pitchFamily="34" charset="0"/>
              </a:rPr>
            </a:br>
            <a:r>
              <a:rPr lang="en-US" altLang="en-US" sz="2000" dirty="0">
                <a:cs typeface="Arial" panose="020B0604020202020204" pitchFamily="34" charset="0"/>
              </a:rPr>
              <a:t>Advising the </a:t>
            </a:r>
            <a:r>
              <a:rPr lang="en-US" sz="2000" dirty="0"/>
              <a:t>beneficiaries </a:t>
            </a:r>
            <a:r>
              <a:rPr lang="en-US" altLang="en-US" sz="2000" dirty="0">
                <a:cs typeface="Arial" panose="020B0604020202020204" pitchFamily="34" charset="0"/>
              </a:rPr>
              <a:t>on how to file a complaint of discrimination, if needed.</a:t>
            </a:r>
          </a:p>
          <a:p>
            <a:pPr marL="749808" lvl="1" indent="-457200">
              <a:buClrTx/>
              <a:buFont typeface="+mj-lt"/>
              <a:buAutoNum type="arabicPeriod"/>
            </a:pPr>
            <a:r>
              <a:rPr lang="en-US" altLang="en-US" sz="2000" b="1" dirty="0">
                <a:cs typeface="Arial" panose="020B0604020202020204" pitchFamily="34" charset="0"/>
              </a:rPr>
              <a:t>Ensuring the nondiscrimination statement is included on program materials </a:t>
            </a:r>
            <a:br>
              <a:rPr lang="en-US" altLang="en-US" sz="2000" b="1" dirty="0">
                <a:cs typeface="Arial" panose="020B0604020202020204" pitchFamily="34" charset="0"/>
              </a:rPr>
            </a:br>
            <a:r>
              <a:rPr lang="en-US" altLang="en-US" sz="2000" dirty="0">
                <a:cs typeface="Arial" panose="020B0604020202020204" pitchFamily="34" charset="0"/>
              </a:rPr>
              <a:t>Providers</a:t>
            </a:r>
            <a:r>
              <a:rPr lang="en-US" sz="2000" dirty="0"/>
              <a:t> must include in all materials that are produced for public information, public education and public distribution. </a:t>
            </a:r>
            <a:endParaRPr lang="en-US" altLang="en-US" sz="2000" b="1" dirty="0">
              <a:cs typeface="Arial" panose="020B0604020202020204" pitchFamily="34" charset="0"/>
            </a:endParaRPr>
          </a:p>
          <a:p>
            <a:pPr marL="749808" lvl="1" indent="-457200">
              <a:buClrTx/>
              <a:buFont typeface="+mj-lt"/>
              <a:buAutoNum type="arabicPeriod"/>
            </a:pPr>
            <a:r>
              <a:rPr lang="en-US" altLang="en-US" sz="2000" b="1" dirty="0">
                <a:cs typeface="Arial" panose="020B0604020202020204" pitchFamily="34" charset="0"/>
              </a:rPr>
              <a:t>Prominently display the USDA And Justice for All poster</a:t>
            </a:r>
            <a:br>
              <a:rPr lang="en-US" altLang="en-US" sz="2000" b="1" dirty="0">
                <a:cs typeface="Arial" panose="020B0604020202020204" pitchFamily="34" charset="0"/>
              </a:rPr>
            </a:br>
            <a:r>
              <a:rPr lang="en-US" altLang="en-US" sz="2000" dirty="0">
                <a:cs typeface="Arial" panose="020B0604020202020204" pitchFamily="34" charset="0"/>
              </a:rPr>
              <a:t>The poster should not be placed in a locked office away from clients.</a:t>
            </a: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DD040F48-E0D4-4835-B1C7-976D1B9C9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2090922"/>
      </p:ext>
    </p:extLst>
  </p:cSld>
  <p:clrMapOvr>
    <a:masterClrMapping/>
  </p:clrMapOvr>
  <mc:AlternateContent xmlns:mc="http://schemas.openxmlformats.org/markup-compatibility/2006" xmlns:p14="http://schemas.microsoft.com/office/powerpoint/2010/main">
    <mc:Choice Requires="p14">
      <p:transition p14:dur="100" advClick="0" advTm="30358"/>
    </mc:Choice>
    <mc:Fallback xmlns="">
      <p:transition advClick="0" advTm="3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966583" cy="1450757"/>
          </a:xfrm>
        </p:spPr>
        <p:txBody>
          <a:bodyPr vert="horz" lIns="91440" tIns="45720" rIns="91440" bIns="45720" rtlCol="0" anchor="b">
            <a:normAutofit/>
          </a:bodyPr>
          <a:lstStyle/>
          <a:p>
            <a:r>
              <a:rPr lang="en-US" dirty="0"/>
              <a:t>Nondiscrimination Statement (NDS)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22701" y="1943644"/>
            <a:ext cx="9851666" cy="4068918"/>
          </a:xfrm>
        </p:spPr>
        <p:txBody>
          <a:bodyPr vert="horz" lIns="0" tIns="45720" rIns="0" bIns="45720" rtlCol="0">
            <a:normAutofit/>
          </a:bodyPr>
          <a:lstStyle/>
          <a:p>
            <a:r>
              <a:rPr lang="en-US" altLang="en-US" sz="2400" dirty="0">
                <a:cs typeface="Arial" panose="020B0604020202020204" pitchFamily="34" charset="0"/>
              </a:rPr>
              <a:t>The nondiscrimination statement guidelines are: </a:t>
            </a:r>
            <a:br>
              <a:rPr lang="en-US" altLang="en-US" sz="2400" dirty="0">
                <a:cs typeface="Arial" panose="020B0604020202020204" pitchFamily="34" charset="0"/>
              </a:rPr>
            </a:br>
            <a:endParaRPr lang="en-US" altLang="en-US" sz="2400" dirty="0">
              <a:cs typeface="Arial" panose="020B0604020202020204" pitchFamily="34" charset="0"/>
            </a:endParaRPr>
          </a:p>
          <a:p>
            <a:pPr lvl="1">
              <a:buClr>
                <a:schemeClr val="tx1">
                  <a:lumMod val="75000"/>
                  <a:lumOff val="25000"/>
                </a:schemeClr>
              </a:buClr>
              <a:buFont typeface="Arial" panose="020B0604020202020204" pitchFamily="34" charset="0"/>
              <a:buChar char="•"/>
            </a:pPr>
            <a:r>
              <a:rPr lang="en-US" altLang="en-US" sz="2400" dirty="0">
                <a:cs typeface="Arial" panose="020B0604020202020204" pitchFamily="34" charset="0"/>
              </a:rPr>
              <a:t>Must be available in other languages.</a:t>
            </a:r>
            <a:r>
              <a:rPr lang="en-US" altLang="en-US" dirty="0">
                <a:cs typeface="Arial" panose="020B0604020202020204" pitchFamily="34" charset="0"/>
              </a:rPr>
              <a:t> </a:t>
            </a:r>
          </a:p>
          <a:p>
            <a:pPr lvl="1">
              <a:buClrTx/>
              <a:buFont typeface="Arial" panose="020B0604020202020204" pitchFamily="34" charset="0"/>
              <a:buChar char="•"/>
            </a:pPr>
            <a:r>
              <a:rPr lang="en-US" altLang="en-US" sz="2400" dirty="0">
                <a:cs typeface="Arial" panose="020B0604020202020204" pitchFamily="34" charset="0"/>
              </a:rPr>
              <a:t>The entire statement cannot be changed.</a:t>
            </a:r>
          </a:p>
          <a:p>
            <a:pPr lvl="1">
              <a:buClrTx/>
              <a:buFont typeface="Arial" panose="020B0604020202020204" pitchFamily="34" charset="0"/>
              <a:buChar char="•"/>
            </a:pPr>
            <a:r>
              <a:rPr lang="en-US" altLang="en-US" sz="2400" dirty="0">
                <a:cs typeface="Arial" panose="020B0604020202020204" pitchFamily="34" charset="0"/>
              </a:rPr>
              <a:t>Must be printed and posted in all electronic materials, including websites.</a:t>
            </a:r>
          </a:p>
          <a:p>
            <a:pPr lvl="1">
              <a:buClrTx/>
              <a:buFont typeface="Arial" panose="020B0604020202020204" pitchFamily="34" charset="0"/>
              <a:buChar char="•"/>
            </a:pPr>
            <a:r>
              <a:rPr lang="en-US" altLang="en-US" sz="2400" dirty="0">
                <a:cs typeface="Arial" panose="020B0604020202020204" pitchFamily="34" charset="0"/>
              </a:rPr>
              <a:t>Hard copies should be available at each distribution site in case beneficiaries request information on how to file a complaint with USDA. </a:t>
            </a: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4B3034A7-A18E-409B-A61E-74305DF0A1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476573"/>
      </p:ext>
    </p:extLst>
  </p:cSld>
  <p:clrMapOvr>
    <a:masterClrMapping/>
  </p:clrMapOvr>
  <mc:AlternateContent xmlns:mc="http://schemas.openxmlformats.org/markup-compatibility/2006" xmlns:p14="http://schemas.microsoft.com/office/powerpoint/2010/main">
    <mc:Choice Requires="p14">
      <p:transition p14:dur="100" advClick="0" advTm="20383"/>
    </mc:Choice>
    <mc:Fallback xmlns="">
      <p:transition advClick="0" advTm="2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966583" cy="1450757"/>
          </a:xfrm>
        </p:spPr>
        <p:txBody>
          <a:bodyPr vert="horz" lIns="91440" tIns="45720" rIns="91440" bIns="45720" rtlCol="0" anchor="b">
            <a:normAutofit/>
          </a:bodyPr>
          <a:lstStyle/>
          <a:p>
            <a:r>
              <a:rPr lang="en-US" dirty="0"/>
              <a:t>Essential Program Materials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22701" y="1901952"/>
            <a:ext cx="9851666" cy="4389120"/>
          </a:xfrm>
        </p:spPr>
        <p:txBody>
          <a:bodyPr vert="horz" lIns="0" tIns="45720" rIns="0" bIns="45720" rtlCol="0">
            <a:normAutofit fontScale="47500" lnSpcReduction="20000"/>
          </a:bodyPr>
          <a:lstStyle/>
          <a:p>
            <a:pPr marL="0" indent="0">
              <a:buNone/>
            </a:pPr>
            <a:r>
              <a:rPr lang="en-US" altLang="en-US" sz="4400" dirty="0">
                <a:cs typeface="Arial" panose="020B0604020202020204" pitchFamily="34" charset="0"/>
              </a:rPr>
              <a:t>Essential program materials are printed or electronic and include information pertaining to participation or obtaining benefits from the USDA food programs. </a:t>
            </a:r>
          </a:p>
          <a:p>
            <a:pPr marL="0" indent="0">
              <a:buNone/>
            </a:pPr>
            <a:r>
              <a:rPr lang="en-US" altLang="en-US" sz="4400" dirty="0">
                <a:cs typeface="Arial" panose="020B0604020202020204" pitchFamily="34" charset="0"/>
              </a:rPr>
              <a:t>The nondiscrimination statement must be included on all essential materials including but not limited to: </a:t>
            </a:r>
            <a:br>
              <a:rPr lang="en-US" altLang="en-US" sz="4400" dirty="0">
                <a:cs typeface="Arial" panose="020B0604020202020204" pitchFamily="34" charset="0"/>
              </a:rPr>
            </a:br>
            <a:endParaRPr lang="en-US" altLang="en-US" sz="4400" dirty="0">
              <a:cs typeface="Arial" panose="020B0604020202020204" pitchFamily="34" charset="0"/>
            </a:endParaRPr>
          </a:p>
          <a:p>
            <a:pPr lvl="1">
              <a:buClrTx/>
              <a:buFont typeface="Arial" panose="020B0604020202020204" pitchFamily="34" charset="0"/>
              <a:buChar char="•"/>
            </a:pPr>
            <a:r>
              <a:rPr lang="en-US" altLang="en-US" sz="4400" dirty="0">
                <a:cs typeface="Arial" panose="020B0604020202020204" pitchFamily="34" charset="0"/>
              </a:rPr>
              <a:t>Program applications</a:t>
            </a:r>
          </a:p>
          <a:p>
            <a:pPr lvl="1">
              <a:buClrTx/>
              <a:buFont typeface="Arial" panose="020B0604020202020204" pitchFamily="34" charset="0"/>
              <a:buChar char="•"/>
            </a:pPr>
            <a:r>
              <a:rPr lang="en-US" altLang="en-US" sz="4400" dirty="0">
                <a:cs typeface="Arial" panose="020B0604020202020204" pitchFamily="34" charset="0"/>
              </a:rPr>
              <a:t>Notifications of eligibility or ineligibility</a:t>
            </a:r>
          </a:p>
          <a:p>
            <a:pPr lvl="1">
              <a:buClrTx/>
              <a:buFont typeface="Arial" panose="020B0604020202020204" pitchFamily="34" charset="0"/>
              <a:buChar char="•"/>
            </a:pPr>
            <a:r>
              <a:rPr lang="en-US" altLang="en-US" sz="4400" dirty="0">
                <a:cs typeface="Arial" panose="020B0604020202020204" pitchFamily="34" charset="0"/>
              </a:rPr>
              <a:t>Expiration of eligibility notices</a:t>
            </a:r>
          </a:p>
          <a:p>
            <a:pPr lvl="1">
              <a:buClrTx/>
              <a:buFont typeface="Arial" panose="020B0604020202020204" pitchFamily="34" charset="0"/>
              <a:buChar char="•"/>
            </a:pPr>
            <a:r>
              <a:rPr lang="en-US" altLang="en-US" sz="4400" dirty="0">
                <a:cs typeface="Arial" panose="020B0604020202020204" pitchFamily="34" charset="0"/>
              </a:rPr>
              <a:t>Consent forms </a:t>
            </a:r>
          </a:p>
          <a:p>
            <a:pPr lvl="1">
              <a:buClrTx/>
              <a:buFont typeface="Arial" panose="020B0604020202020204" pitchFamily="34" charset="0"/>
              <a:buChar char="•"/>
            </a:pPr>
            <a:r>
              <a:rPr lang="en-US" altLang="en-US" sz="4400" dirty="0">
                <a:cs typeface="Arial" panose="020B0604020202020204" pitchFamily="34" charset="0"/>
              </a:rPr>
              <a:t>Notices of rights and responsibilities</a:t>
            </a:r>
          </a:p>
          <a:p>
            <a:pPr lvl="1">
              <a:buClrTx/>
              <a:buFont typeface="Arial" panose="020B0604020202020204" pitchFamily="34" charset="0"/>
              <a:buChar char="•"/>
            </a:pPr>
            <a:r>
              <a:rPr lang="en-US" altLang="en-US" sz="4400" dirty="0">
                <a:cs typeface="Arial" panose="020B0604020202020204" pitchFamily="34" charset="0"/>
              </a:rPr>
              <a:t>Disciplinary action notices</a:t>
            </a:r>
          </a:p>
          <a:p>
            <a:pPr lvl="1">
              <a:buClrTx/>
              <a:buFont typeface="Arial" panose="020B0604020202020204" pitchFamily="34" charset="0"/>
              <a:buChar char="•"/>
            </a:pPr>
            <a:r>
              <a:rPr lang="en-US" altLang="en-US" sz="4400" dirty="0">
                <a:cs typeface="Arial" panose="020B0604020202020204" pitchFamily="34" charset="0"/>
              </a:rPr>
              <a:t>Letters requiring a response from the beneficiary</a:t>
            </a:r>
          </a:p>
          <a:p>
            <a:pPr lvl="1">
              <a:buClrTx/>
              <a:buFont typeface="Arial" panose="020B0604020202020204" pitchFamily="34" charset="0"/>
              <a:buChar char="•"/>
            </a:pPr>
            <a:r>
              <a:rPr lang="en-US" altLang="en-US" sz="4400" dirty="0">
                <a:cs typeface="Arial" panose="020B0604020202020204" pitchFamily="34" charset="0"/>
              </a:rPr>
              <a:t>Any program material that is critical for participating in the program</a:t>
            </a:r>
            <a:endParaRPr lang="en-US" altLang="en-US" sz="2400" dirty="0">
              <a:latin typeface="Arial" panose="020B0604020202020204" pitchFamily="34" charset="0"/>
              <a:cs typeface="Arial" panose="020B0604020202020204" pitchFamily="34" charset="0"/>
            </a:endParaRPr>
          </a:p>
          <a:p>
            <a:pPr marL="0" indent="0">
              <a:buNone/>
            </a:pPr>
            <a:endParaRPr lang="en-US" altLang="en-US" sz="2400" dirty="0">
              <a:latin typeface="Arial" panose="020B0604020202020204" pitchFamily="34" charset="0"/>
              <a:cs typeface="Arial" panose="020B0604020202020204" pitchFamily="34" charset="0"/>
            </a:endParaRP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B6839EFE-CBA1-4189-A1C5-02AAE0051A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7668617"/>
      </p:ext>
    </p:extLst>
  </p:cSld>
  <p:clrMapOvr>
    <a:masterClrMapping/>
  </p:clrMapOvr>
  <mc:AlternateContent xmlns:mc="http://schemas.openxmlformats.org/markup-compatibility/2006" xmlns:p14="http://schemas.microsoft.com/office/powerpoint/2010/main">
    <mc:Choice Requires="p14">
      <p:transition p14:dur="100" advClick="0" advTm="25863"/>
    </mc:Choice>
    <mc:Fallback xmlns="">
      <p:transition advClick="0" advTm="2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8B8705-8331-49E5-9696-517A39BAC593}"/>
              </a:ext>
            </a:extLst>
          </p:cNvPr>
          <p:cNvSpPr>
            <a:spLocks noGrp="1"/>
          </p:cNvSpPr>
          <p:nvPr>
            <p:ph type="title"/>
          </p:nvPr>
        </p:nvSpPr>
        <p:spPr>
          <a:xfrm>
            <a:off x="192505" y="1143000"/>
            <a:ext cx="3785937" cy="3124200"/>
          </a:xfrm>
        </p:spPr>
        <p:txBody>
          <a:bodyPr anchor="ctr">
            <a:normAutofit/>
          </a:bodyPr>
          <a:lstStyle/>
          <a:p>
            <a:r>
              <a:rPr lang="en-US" sz="3600" dirty="0">
                <a:solidFill>
                  <a:schemeClr val="bg1"/>
                </a:solidFill>
              </a:rPr>
              <a:t>Full Nondiscrimination Statement</a:t>
            </a:r>
            <a:br>
              <a:rPr lang="en-US" sz="3600" dirty="0">
                <a:solidFill>
                  <a:schemeClr val="bg1"/>
                </a:solidFill>
              </a:rPr>
            </a:br>
            <a:r>
              <a:rPr lang="en-US" sz="3600" dirty="0">
                <a:solidFill>
                  <a:schemeClr val="bg1"/>
                </a:solidFill>
              </a:rPr>
              <a:t>(NDS)</a:t>
            </a:r>
          </a:p>
        </p:txBody>
      </p:sp>
      <p:pic>
        <p:nvPicPr>
          <p:cNvPr id="2" name="Audio 1">
            <a:hlinkClick r:id="" action="ppaction://media"/>
            <a:extLst>
              <a:ext uri="{FF2B5EF4-FFF2-40B4-BE49-F238E27FC236}">
                <a16:creationId xmlns:a16="http://schemas.microsoft.com/office/drawing/2014/main" id="{72859F79-3317-4115-8EAA-6F946E471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3" name="AutoShape 1">
            <a:extLst>
              <a:ext uri="{FF2B5EF4-FFF2-40B4-BE49-F238E27FC236}">
                <a16:creationId xmlns:a16="http://schemas.microsoft.com/office/drawing/2014/main" id="{2B7E831B-62F3-4311-AE3E-23AE0153D7C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Content Placeholder 5" descr="Full Nondiscrimination Statement">
            <a:extLst>
              <a:ext uri="{FF2B5EF4-FFF2-40B4-BE49-F238E27FC236}">
                <a16:creationId xmlns:a16="http://schemas.microsoft.com/office/drawing/2014/main" id="{AC387AA4-3A8D-49CA-906D-8BE469DFAB73}"/>
              </a:ext>
              <a:ext uri="{C183D7F6-B498-43B3-948B-1728B52AA6E4}">
                <adec:decorative xmlns:adec="http://schemas.microsoft.com/office/drawing/2017/decorative" val="0"/>
              </a:ext>
            </a:extLst>
          </p:cNvPr>
          <p:cNvSpPr>
            <a:spLocks noGrp="1"/>
          </p:cNvSpPr>
          <p:nvPr>
            <p:ph idx="1"/>
          </p:nvPr>
        </p:nvSpPr>
        <p:spPr>
          <a:xfrm>
            <a:off x="4294094" y="152400"/>
            <a:ext cx="7279341" cy="6167718"/>
          </a:xfrm>
        </p:spPr>
        <p:txBody>
          <a:bodyPr anchor="ctr">
            <a:normAutofit fontScale="70000" lnSpcReduction="20000"/>
          </a:bodyPr>
          <a:lstStyle/>
          <a:p>
            <a:r>
              <a:rPr lang="en-US"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r>
              <a:rPr lang="en-US"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r>
              <a:rPr lang="en-US" dirty="0"/>
              <a:t>To file a program discrimination complaint, a Complainant should complete a Form AD-3027, USDA Program Discrimination Complaint Form which can be obtained online at: </a:t>
            </a:r>
            <a:r>
              <a:rPr lang="en-US" dirty="0">
                <a:hlinkClick r:id="rId5"/>
              </a:rPr>
              <a:t>https://www.usda.gov/sites/default/files/documents/USDA-OASCR%20P-Complaint-Form-0508-0002-508-11-28-17Fax2Mail.pdf</a:t>
            </a:r>
            <a:r>
              <a:rPr lang="en-US"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r>
              <a:rPr lang="en-US" b="1" dirty="0"/>
              <a:t>mail:</a:t>
            </a:r>
            <a:br>
              <a:rPr lang="en-US" dirty="0"/>
            </a:br>
            <a:r>
              <a:rPr lang="en-US" dirty="0"/>
              <a:t>U.S. Department of Agriculture</a:t>
            </a:r>
            <a:br>
              <a:rPr lang="en-US" dirty="0"/>
            </a:br>
            <a:r>
              <a:rPr lang="en-US" dirty="0"/>
              <a:t>Office of the Assistant Secretary for Civil Rights</a:t>
            </a:r>
            <a:br>
              <a:rPr lang="en-US" dirty="0"/>
            </a:br>
            <a:r>
              <a:rPr lang="en-US" dirty="0"/>
              <a:t>1400 Independence Avenue, SW</a:t>
            </a:r>
            <a:br>
              <a:rPr lang="en-US" dirty="0"/>
            </a:br>
            <a:r>
              <a:rPr lang="en-US" dirty="0"/>
              <a:t>Washington, D.C. 20250-9410; or</a:t>
            </a:r>
          </a:p>
          <a:p>
            <a:r>
              <a:rPr lang="en-US" b="1" dirty="0"/>
              <a:t>fax:</a:t>
            </a:r>
            <a:br>
              <a:rPr lang="en-US" dirty="0"/>
            </a:br>
            <a:r>
              <a:rPr lang="en-US" dirty="0"/>
              <a:t>(833) 256-1665 or (202) 690-7442; or</a:t>
            </a:r>
          </a:p>
          <a:p>
            <a:r>
              <a:rPr lang="en-US" b="1" dirty="0"/>
              <a:t>email:</a:t>
            </a:r>
            <a:br>
              <a:rPr lang="en-US" dirty="0"/>
            </a:br>
            <a:r>
              <a:rPr lang="en-US" dirty="0">
                <a:hlinkClick r:id="rId6"/>
              </a:rPr>
              <a:t>program.intake@usda.gov</a:t>
            </a:r>
            <a:endParaRPr lang="en-US" dirty="0"/>
          </a:p>
          <a:p>
            <a:r>
              <a:rPr lang="en-US" dirty="0"/>
              <a:t> </a:t>
            </a:r>
          </a:p>
          <a:p>
            <a:r>
              <a:rPr lang="en-US" dirty="0"/>
              <a:t>This institution is an equal opportunity provider.</a:t>
            </a:r>
          </a:p>
        </p:txBody>
      </p:sp>
    </p:spTree>
    <p:extLst>
      <p:ext uri="{BB962C8B-B14F-4D97-AF65-F5344CB8AC3E}">
        <p14:creationId xmlns:p14="http://schemas.microsoft.com/office/powerpoint/2010/main" val="1417270065"/>
      </p:ext>
    </p:extLst>
  </p:cSld>
  <p:clrMapOvr>
    <a:masterClrMapping/>
  </p:clrMapOvr>
  <mc:AlternateContent xmlns:mc="http://schemas.openxmlformats.org/markup-compatibility/2006" xmlns:p14="http://schemas.microsoft.com/office/powerpoint/2010/main">
    <mc:Choice Requires="p14">
      <p:transition p14:dur="100" advClick="0" advTm="33523"/>
    </mc:Choice>
    <mc:Fallback xmlns="">
      <p:transition advClick="0" advTm="3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10208610" cy="1450757"/>
          </a:xfrm>
        </p:spPr>
        <p:txBody>
          <a:bodyPr vert="horz" lIns="91440" tIns="45720" rIns="91440" bIns="45720" rtlCol="0" anchor="b">
            <a:normAutofit/>
          </a:bodyPr>
          <a:lstStyle/>
          <a:p>
            <a:r>
              <a:rPr lang="en-US" dirty="0"/>
              <a:t>Short Nondiscrimination Statement </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55776" y="1814732"/>
            <a:ext cx="10118075" cy="4543865"/>
          </a:xfrm>
        </p:spPr>
        <p:txBody>
          <a:bodyPr vert="horz" lIns="0" tIns="45720" rIns="0" bIns="45720" rtlCol="0">
            <a:noAutofit/>
          </a:bodyPr>
          <a:lstStyle/>
          <a:p>
            <a:pPr marL="0" indent="0">
              <a:buNone/>
            </a:pPr>
            <a:r>
              <a:rPr lang="en-US" altLang="en-US" sz="2400" dirty="0">
                <a:latin typeface="Arial" panose="020B0604020202020204" pitchFamily="34" charset="0"/>
                <a:cs typeface="Arial" panose="020B0604020202020204" pitchFamily="34" charset="0"/>
              </a:rPr>
              <a:t>If program materials are too small to permit the full statement, a short version of the nondiscrimination statement may be used. The full and short statements are available in different languages at: </a:t>
            </a:r>
            <a:r>
              <a:rPr lang="en-US" altLang="en-US" sz="2400" dirty="0">
                <a:latin typeface="Arial" panose="020B0604020202020204" pitchFamily="34" charset="0"/>
                <a:cs typeface="Arial" panose="020B0604020202020204" pitchFamily="34" charset="0"/>
                <a:hlinkClick r:id="rId5"/>
              </a:rPr>
              <a:t>https://www.fns.usda.gov/cr/fns-nondiscrimination-statement</a:t>
            </a:r>
            <a:r>
              <a:rPr lang="en-US" altLang="en-US" sz="2400" dirty="0">
                <a:latin typeface="Arial" panose="020B0604020202020204" pitchFamily="34" charset="0"/>
                <a:cs typeface="Arial" panose="020B0604020202020204" pitchFamily="34" charset="0"/>
              </a:rPr>
              <a:t> . </a:t>
            </a:r>
          </a:p>
          <a:p>
            <a:pPr marL="0" indent="0" algn="ctr">
              <a:buNone/>
            </a:pPr>
            <a:r>
              <a:rPr lang="en-US" altLang="en-US" sz="2400" dirty="0">
                <a:latin typeface="Arial" panose="020B0604020202020204" pitchFamily="34" charset="0"/>
                <a:cs typeface="Arial" panose="020B0604020202020204" pitchFamily="34" charset="0"/>
              </a:rPr>
              <a:t>English Version: “This institution is an equal opportunity provider” </a:t>
            </a:r>
          </a:p>
          <a:p>
            <a:pPr marL="0" indent="0" algn="ctr">
              <a:buNone/>
            </a:pPr>
            <a:endParaRPr lang="en-US" altLang="en-US" sz="2400" dirty="0">
              <a:latin typeface="Arial" panose="020B0604020202020204" pitchFamily="34" charset="0"/>
              <a:cs typeface="Arial" panose="020B0604020202020204" pitchFamily="34" charset="0"/>
            </a:endParaRPr>
          </a:p>
          <a:p>
            <a:pPr marL="0" indent="0">
              <a:buNone/>
            </a:pPr>
            <a:r>
              <a:rPr lang="en-US" altLang="en-US" sz="2400" dirty="0">
                <a:latin typeface="Arial" panose="020B0604020202020204" pitchFamily="34" charset="0"/>
                <a:cs typeface="Arial" panose="020B0604020202020204" pitchFamily="34" charset="0"/>
              </a:rPr>
              <a:t>The short nondiscrimination statement must meet the following guidelines:</a:t>
            </a:r>
          </a:p>
          <a:p>
            <a:pPr lvl="2">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Same font and size as the main text</a:t>
            </a:r>
          </a:p>
          <a:p>
            <a:pPr lvl="2">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Cannot be modified</a:t>
            </a:r>
          </a:p>
          <a:p>
            <a:pPr lvl="2">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Only included in non-essential program materials</a:t>
            </a: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894C40C3-292C-4436-8D36-F85086A2F8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6320458"/>
      </p:ext>
    </p:extLst>
  </p:cSld>
  <p:clrMapOvr>
    <a:masterClrMapping/>
  </p:clrMapOvr>
  <mc:AlternateContent xmlns:mc="http://schemas.openxmlformats.org/markup-compatibility/2006" xmlns:p14="http://schemas.microsoft.com/office/powerpoint/2010/main">
    <mc:Choice Requires="p14">
      <p:transition p14:dur="100" advClick="0" advTm="23105"/>
    </mc:Choice>
    <mc:Fallback xmlns="">
      <p:transition advClick="0" advTm="2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01E8-419B-4F6E-8459-D915EDCD0BE1}"/>
              </a:ext>
            </a:extLst>
          </p:cNvPr>
          <p:cNvSpPr>
            <a:spLocks noGrp="1"/>
          </p:cNvSpPr>
          <p:nvPr>
            <p:ph type="ctrTitle"/>
          </p:nvPr>
        </p:nvSpPr>
        <p:spPr>
          <a:xfrm>
            <a:off x="253218" y="663787"/>
            <a:ext cx="11619914" cy="3629595"/>
          </a:xfrm>
        </p:spPr>
        <p:txBody>
          <a:bodyPr anchor="ctr">
            <a:normAutofit fontScale="90000"/>
          </a:bodyPr>
          <a:lstStyle/>
          <a:p>
            <a:pPr algn="ctr"/>
            <a:r>
              <a:rPr lang="en-US" sz="3600" dirty="0"/>
              <a:t>This presentation is visual only, there is no sound. Please review the slides, press pause when necessary, and then complete the </a:t>
            </a:r>
            <a:r>
              <a:rPr lang="en-US" sz="2800" dirty="0">
                <a:solidFill>
                  <a:srgbClr val="000000"/>
                </a:solidFill>
                <a:latin typeface="Arial" panose="020B0604020202020204" pitchFamily="34" charset="0"/>
              </a:rPr>
              <a:t> </a:t>
            </a:r>
            <a:br>
              <a:rPr lang="en-US" sz="2800" dirty="0">
                <a:solidFill>
                  <a:srgbClr val="000000"/>
                </a:solidFill>
                <a:latin typeface="Arial" panose="020B0604020202020204" pitchFamily="34" charset="0"/>
              </a:rPr>
            </a:br>
            <a:r>
              <a:rPr lang="en-US" sz="3600" b="1" dirty="0">
                <a:solidFill>
                  <a:srgbClr val="000000"/>
                </a:solidFill>
                <a:latin typeface="Arial" panose="020B0604020202020204" pitchFamily="34" charset="0"/>
              </a:rPr>
              <a:t>CIVIL RIGHTS ANNUAL TRAINING CHECKLIST </a:t>
            </a:r>
            <a:br>
              <a:rPr lang="en-US" sz="3600" b="1" dirty="0">
                <a:solidFill>
                  <a:srgbClr val="000000"/>
                </a:solidFill>
                <a:latin typeface="Arial" panose="020B0604020202020204" pitchFamily="34" charset="0"/>
              </a:rPr>
            </a:br>
            <a:r>
              <a:rPr lang="en-US" sz="3600" b="1" dirty="0">
                <a:solidFill>
                  <a:srgbClr val="000000"/>
                </a:solidFill>
                <a:latin typeface="Arial" panose="020B0604020202020204" pitchFamily="34" charset="0"/>
              </a:rPr>
              <a:t>FOR CSFP AND TEFAP </a:t>
            </a:r>
            <a:r>
              <a:rPr lang="en-US" sz="3600" dirty="0">
                <a:solidFill>
                  <a:srgbClr val="000000"/>
                </a:solidFill>
                <a:latin typeface="Arial" panose="020B0604020202020204" pitchFamily="34" charset="0"/>
              </a:rPr>
              <a:t>(</a:t>
            </a:r>
            <a:r>
              <a:rPr lang="en-US" sz="3600" dirty="0"/>
              <a:t>FDU 113) </a:t>
            </a:r>
            <a:br>
              <a:rPr lang="en-US" sz="3600" dirty="0"/>
            </a:br>
            <a:r>
              <a:rPr lang="en-US" sz="3600" dirty="0"/>
              <a:t>provided at </a:t>
            </a:r>
            <a:br>
              <a:rPr lang="en-US" sz="3600" dirty="0"/>
            </a:br>
            <a:r>
              <a:rPr lang="en-US" sz="3600" u="sng" dirty="0">
                <a:solidFill>
                  <a:srgbClr val="0070C0"/>
                </a:solidFill>
              </a:rPr>
              <a:t>https://www.cdss.ca.gov/inforesources/efap/policies-and-notices</a:t>
            </a:r>
          </a:p>
        </p:txBody>
      </p:sp>
      <p:sp>
        <p:nvSpPr>
          <p:cNvPr id="3" name="Subtitle 2">
            <a:extLst>
              <a:ext uri="{FF2B5EF4-FFF2-40B4-BE49-F238E27FC236}">
                <a16:creationId xmlns:a16="http://schemas.microsoft.com/office/drawing/2014/main" id="{BC65DD13-6B56-4309-BF8A-BFBB2B0508AA}"/>
              </a:ext>
            </a:extLst>
          </p:cNvPr>
          <p:cNvSpPr>
            <a:spLocks noGrp="1"/>
          </p:cNvSpPr>
          <p:nvPr>
            <p:ph type="subTitle" idx="1"/>
          </p:nvPr>
        </p:nvSpPr>
        <p:spPr>
          <a:xfrm>
            <a:off x="1157317" y="4273062"/>
            <a:ext cx="10069483" cy="1463224"/>
          </a:xfrm>
        </p:spPr>
        <p:txBody>
          <a:bodyPr anchor="ctr">
            <a:normAutofit/>
          </a:bodyPr>
          <a:lstStyle/>
          <a:p>
            <a:r>
              <a:rPr lang="en-US" dirty="0">
                <a:solidFill>
                  <a:schemeClr val="tx1"/>
                </a:solidFill>
              </a:rPr>
              <a:t>California Department of Social Services</a:t>
            </a:r>
          </a:p>
          <a:p>
            <a:r>
              <a:rPr lang="en-US" sz="2000" dirty="0">
                <a:solidFill>
                  <a:schemeClr val="tx1"/>
                </a:solidFill>
              </a:rPr>
              <a:t>Updated 06/2022</a:t>
            </a:r>
          </a:p>
        </p:txBody>
      </p:sp>
      <p:pic>
        <p:nvPicPr>
          <p:cNvPr id="4" name="Audio 3">
            <a:hlinkClick r:id="" action="ppaction://media"/>
            <a:extLst>
              <a:ext uri="{FF2B5EF4-FFF2-40B4-BE49-F238E27FC236}">
                <a16:creationId xmlns:a16="http://schemas.microsoft.com/office/drawing/2014/main" id="{644AB32E-0902-42ED-91AF-F6BB8805CE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2643255"/>
      </p:ext>
    </p:extLst>
  </p:cSld>
  <p:clrMapOvr>
    <a:masterClrMapping/>
  </p:clrMapOvr>
  <mc:AlternateContent xmlns:mc="http://schemas.openxmlformats.org/markup-compatibility/2006" xmlns:p14="http://schemas.microsoft.com/office/powerpoint/2010/main">
    <mc:Choice Requires="p14">
      <p:transition p14:dur="100" advClick="0" advTm="12168"/>
    </mc:Choice>
    <mc:Fallback xmlns="">
      <p:transition advClick="0" advTm="1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DD99-372C-46D4-9804-322C6939F7EE}"/>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And Justice for All Poster</a:t>
            </a:r>
          </a:p>
        </p:txBody>
      </p:sp>
      <p:sp>
        <p:nvSpPr>
          <p:cNvPr id="3" name="Content Placeholder 2">
            <a:extLst>
              <a:ext uri="{FF2B5EF4-FFF2-40B4-BE49-F238E27FC236}">
                <a16:creationId xmlns:a16="http://schemas.microsoft.com/office/drawing/2014/main" id="{A0016763-4142-416A-9FD7-0E952559A9B0}"/>
              </a:ext>
            </a:extLst>
          </p:cNvPr>
          <p:cNvSpPr>
            <a:spLocks noGrp="1"/>
          </p:cNvSpPr>
          <p:nvPr>
            <p:ph sz="half" idx="1"/>
          </p:nvPr>
        </p:nvSpPr>
        <p:spPr>
          <a:xfrm>
            <a:off x="1097279" y="1845733"/>
            <a:ext cx="6827521" cy="4355121"/>
          </a:xfrm>
        </p:spPr>
        <p:txBody>
          <a:bodyPr vert="horz" lIns="0" tIns="45720" rIns="0" bIns="45720" rtlCol="0">
            <a:normAutofit/>
          </a:bodyPr>
          <a:lstStyle/>
          <a:p>
            <a:r>
              <a:rPr lang="en-US" sz="2200" dirty="0"/>
              <a:t>Each agency, distribution site or certification site administering any USDA food programs are required to prominently display the appropriate “And Justice for All” poster where it can be easily viewed by clients.</a:t>
            </a:r>
            <a:br>
              <a:rPr lang="en-US" sz="2200" dirty="0"/>
            </a:br>
            <a:endParaRPr lang="en-US" sz="2200" dirty="0"/>
          </a:p>
          <a:p>
            <a:pPr lvl="1">
              <a:buFont typeface="Calibri" panose="020F0502020204030204" pitchFamily="34" charset="0"/>
              <a:buChar char="•"/>
            </a:pPr>
            <a:r>
              <a:rPr lang="en-US" sz="2200" dirty="0"/>
              <a:t>Translations into several languages are available online, if needed</a:t>
            </a:r>
          </a:p>
          <a:p>
            <a:pPr lvl="1">
              <a:buFont typeface="Calibri" panose="020F0502020204030204" pitchFamily="34" charset="0"/>
              <a:buChar char="•"/>
            </a:pPr>
            <a:r>
              <a:rPr lang="en-US" sz="2200" dirty="0"/>
              <a:t>Use the latest version AD-475A</a:t>
            </a:r>
          </a:p>
          <a:p>
            <a:pPr lvl="1">
              <a:buFont typeface="Calibri" panose="020F0502020204030204" pitchFamily="34" charset="0"/>
              <a:buChar char="•"/>
            </a:pPr>
            <a:r>
              <a:rPr lang="en-US" sz="2200" b="1" dirty="0"/>
              <a:t>Poster must be displayed in a specific size: </a:t>
            </a:r>
            <a:br>
              <a:rPr lang="en-US" sz="2200" b="1" dirty="0"/>
            </a:br>
            <a:r>
              <a:rPr lang="en-US" sz="2200" b="1" dirty="0"/>
              <a:t>11” width x 17” height</a:t>
            </a:r>
          </a:p>
          <a:p>
            <a:pPr lvl="1">
              <a:buFont typeface="Calibri" panose="020F0502020204030204" pitchFamily="34" charset="0"/>
              <a:buChar char="•"/>
            </a:pPr>
            <a:r>
              <a:rPr lang="en-US" sz="2200" dirty="0"/>
              <a:t>Contact your assigned CDSS Program Consultant to request additional copies</a:t>
            </a:r>
          </a:p>
        </p:txBody>
      </p:sp>
      <p:pic>
        <p:nvPicPr>
          <p:cNvPr id="4" name="Picture 3" descr="Picture of the current version of the And Justice for All poster">
            <a:extLst>
              <a:ext uri="{FF2B5EF4-FFF2-40B4-BE49-F238E27FC236}">
                <a16:creationId xmlns:a16="http://schemas.microsoft.com/office/drawing/2014/main" id="{FD965B0F-E45B-4403-B93D-9A890D5EBC80}"/>
              </a:ext>
            </a:extLst>
          </p:cNvPr>
          <p:cNvPicPr>
            <a:picLocks noChangeAspect="1"/>
          </p:cNvPicPr>
          <p:nvPr/>
        </p:nvPicPr>
        <p:blipFill rotWithShape="1">
          <a:blip r:embed="rId5"/>
          <a:srcRect l="2236" r="31828"/>
          <a:stretch/>
        </p:blipFill>
        <p:spPr>
          <a:xfrm>
            <a:off x="8020571" y="2300089"/>
            <a:ext cx="3135109" cy="3471012"/>
          </a:xfrm>
          <a:prstGeom prst="rect">
            <a:avLst/>
          </a:prstGeom>
        </p:spPr>
      </p:pic>
      <p:sp>
        <p:nvSpPr>
          <p:cNvPr id="52" name="Rectangle 51" hidden="1">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hidden="1">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 name="Straight Connector 55" hidden="1">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96E78A9B-08C2-40D2-8E09-FD8AFCE69F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7989381"/>
      </p:ext>
    </p:extLst>
  </p:cSld>
  <p:clrMapOvr>
    <a:masterClrMapping/>
  </p:clrMapOvr>
  <mc:AlternateContent xmlns:mc="http://schemas.openxmlformats.org/markup-compatibility/2006" xmlns:p14="http://schemas.microsoft.com/office/powerpoint/2010/main">
    <mc:Choice Requires="p14">
      <p:transition p14:dur="100" advClick="0" advTm="25635"/>
    </mc:Choice>
    <mc:Fallback xmlns="">
      <p:transition advClick="0" advTm="2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209823" y="318299"/>
            <a:ext cx="9748910" cy="1450757"/>
          </a:xfrm>
        </p:spPr>
        <p:txBody>
          <a:bodyPr vert="horz" lIns="91440" tIns="45720" rIns="91440" bIns="45720" rtlCol="0" anchor="b">
            <a:normAutofit/>
          </a:bodyPr>
          <a:lstStyle/>
          <a:p>
            <a:r>
              <a:rPr lang="en-US" sz="4500" dirty="0"/>
              <a:t>Limited English Proficiency (LEP) </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3966211" y="1993703"/>
            <a:ext cx="7171422" cy="3785305"/>
          </a:xfrm>
        </p:spPr>
        <p:txBody>
          <a:bodyPr vert="horz" lIns="0" tIns="45720" rIns="0" bIns="45720" rtlCol="0">
            <a:normAutofit/>
          </a:bodyPr>
          <a:lstStyle/>
          <a:p>
            <a:r>
              <a:rPr lang="en-US" sz="2400" dirty="0"/>
              <a:t>Providers administering any of the USDA food programs must provide meaningful access to program information and services for individuals with limited English proficiency (LEP).</a:t>
            </a:r>
          </a:p>
          <a:p>
            <a:r>
              <a:rPr lang="en-US" sz="2400" dirty="0"/>
              <a:t>As defined by the U.S. Department of Justice, LEP individuals are persons who do not speak English as their primary language or have limited ability</a:t>
            </a:r>
            <a:r>
              <a:rPr lang="en-US" sz="2400" b="1" dirty="0"/>
              <a:t> </a:t>
            </a:r>
            <a:r>
              <a:rPr lang="en-US" sz="2400" dirty="0"/>
              <a:t>to read, write, speak and understand English.</a:t>
            </a:r>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4367" y="2345745"/>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29D64F7E-8C0D-4077-9A9B-110CD8235C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8566176"/>
      </p:ext>
    </p:extLst>
  </p:cSld>
  <p:clrMapOvr>
    <a:masterClrMapping/>
  </p:clrMapOvr>
  <mc:AlternateContent xmlns:mc="http://schemas.openxmlformats.org/markup-compatibility/2006" xmlns:p14="http://schemas.microsoft.com/office/powerpoint/2010/main">
    <mc:Choice Requires="p14">
      <p:transition p14:dur="100" advClick="0" advTm="22203"/>
    </mc:Choice>
    <mc:Fallback xmlns="">
      <p:transition advClick="0" advTm="2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209823" y="318299"/>
            <a:ext cx="9748910" cy="1450757"/>
          </a:xfrm>
        </p:spPr>
        <p:txBody>
          <a:bodyPr vert="horz" lIns="91440" tIns="45720" rIns="91440" bIns="45720" rtlCol="0" anchor="b">
            <a:normAutofit/>
          </a:bodyPr>
          <a:lstStyle/>
          <a:p>
            <a:r>
              <a:rPr lang="en-US" sz="4500" dirty="0"/>
              <a:t>Language Access at Distributions </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4244004" y="1907742"/>
            <a:ext cx="7171422" cy="4134913"/>
          </a:xfrm>
        </p:spPr>
        <p:txBody>
          <a:bodyPr vert="horz" lIns="0" tIns="45720" rIns="0" bIns="45720" rtlCol="0">
            <a:normAutofit fontScale="92500" lnSpcReduction="10000"/>
          </a:bodyPr>
          <a:lstStyle/>
          <a:p>
            <a:pPr marL="0" indent="0">
              <a:buNone/>
            </a:pPr>
            <a:r>
              <a:rPr lang="en-US" sz="2600" dirty="0"/>
              <a:t>A few examples of improving access to services for individuals with Limited English Proficiency (LEP) may include: </a:t>
            </a:r>
            <a:br>
              <a:rPr lang="en-US" sz="2600" dirty="0"/>
            </a:br>
            <a:endParaRPr lang="en-US" sz="2600" dirty="0"/>
          </a:p>
          <a:p>
            <a:pPr lvl="1">
              <a:buClrTx/>
              <a:buFont typeface="Arial" panose="020B0604020202020204" pitchFamily="34" charset="0"/>
              <a:buChar char="•"/>
            </a:pPr>
            <a:r>
              <a:rPr lang="en-US" sz="2600" dirty="0"/>
              <a:t>Provide interpreters and bilingual staff on site</a:t>
            </a:r>
          </a:p>
          <a:p>
            <a:pPr lvl="1">
              <a:buClrTx/>
              <a:buFont typeface="Arial" panose="020B0604020202020204" pitchFamily="34" charset="0"/>
              <a:buChar char="•"/>
            </a:pPr>
            <a:r>
              <a:rPr lang="en-US" sz="2600" dirty="0"/>
              <a:t>Telephonic language interpretation</a:t>
            </a:r>
          </a:p>
          <a:p>
            <a:pPr lvl="1">
              <a:buClrTx/>
              <a:buFont typeface="Arial" panose="020B0604020202020204" pitchFamily="34" charset="0"/>
              <a:buChar char="•"/>
            </a:pPr>
            <a:r>
              <a:rPr lang="en-US" sz="2600" dirty="0"/>
              <a:t>Provide materials in different languages</a:t>
            </a:r>
          </a:p>
          <a:p>
            <a:pPr lvl="1">
              <a:buClrTx/>
              <a:buFont typeface="Arial" panose="020B0604020202020204" pitchFamily="34" charset="0"/>
              <a:buChar char="•"/>
            </a:pPr>
            <a:r>
              <a:rPr lang="en-US" sz="2600" dirty="0"/>
              <a:t>Print materials with commonly used phrases</a:t>
            </a:r>
            <a:br>
              <a:rPr lang="en-US" sz="2600" dirty="0"/>
            </a:br>
            <a:endParaRPr lang="en-US" sz="2600" dirty="0"/>
          </a:p>
          <a:p>
            <a:pPr marL="0">
              <a:buNone/>
            </a:pPr>
            <a:r>
              <a:rPr lang="en-US" sz="2600" dirty="0"/>
              <a:t>The more frequent the contact with a particular language group, the more likely that enhanced language services are needed. </a:t>
            </a:r>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9823" y="2345745"/>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705DB955-6263-463D-8264-F1468BA523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2738862"/>
      </p:ext>
    </p:extLst>
  </p:cSld>
  <p:clrMapOvr>
    <a:masterClrMapping/>
  </p:clrMapOvr>
  <mc:AlternateContent xmlns:mc="http://schemas.openxmlformats.org/markup-compatibility/2006" xmlns:p14="http://schemas.microsoft.com/office/powerpoint/2010/main">
    <mc:Choice Requires="p14">
      <p:transition p14:dur="100" advClick="0" advTm="24212"/>
    </mc:Choice>
    <mc:Fallback xmlns="">
      <p:transition advClick="0" advTm="2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002558" y="293915"/>
            <a:ext cx="10445729" cy="1450757"/>
          </a:xfrm>
        </p:spPr>
        <p:txBody>
          <a:bodyPr vert="horz" lIns="91440" tIns="45720" rIns="91440" bIns="45720" rtlCol="0" anchor="b">
            <a:normAutofit/>
          </a:bodyPr>
          <a:lstStyle/>
          <a:p>
            <a:r>
              <a:rPr lang="en-US" sz="4000" dirty="0"/>
              <a:t>American with Disabilities Act (ADA) Mandates</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3803196" y="1896167"/>
            <a:ext cx="7397114" cy="4134913"/>
          </a:xfrm>
        </p:spPr>
        <p:txBody>
          <a:bodyPr vert="horz" lIns="0" tIns="45720" rIns="0" bIns="45720" rtlCol="0">
            <a:normAutofit/>
          </a:bodyPr>
          <a:lstStyle/>
          <a:p>
            <a:r>
              <a:rPr lang="en-US" sz="2500" dirty="0"/>
              <a:t>The American with Disabilities Act (ADA) prohibits discrimination against individuals with disabilities in all areas of public life. </a:t>
            </a:r>
          </a:p>
          <a:p>
            <a:r>
              <a:rPr lang="en-US" sz="2500" dirty="0"/>
              <a:t>ADA mandates to provide reasonable modifications or adjustments to enable individuals with disabilities to have equal access to benefits or services.</a:t>
            </a:r>
          </a:p>
          <a:p>
            <a:r>
              <a:rPr lang="en-US" sz="2500" dirty="0"/>
              <a:t>The goal is to ensure equal access to food distribution programs for individuals with disabilities and making reasonable accommodations to provide the same level of service.</a:t>
            </a:r>
            <a:endParaRPr lang="en-US" sz="2600" dirty="0"/>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95598" y="2370129"/>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F7763319-1A3F-4049-B7FA-90DCB38AE4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51895"/>
      </p:ext>
    </p:extLst>
  </p:cSld>
  <p:clrMapOvr>
    <a:masterClrMapping/>
  </p:clrMapOvr>
  <mc:AlternateContent xmlns:mc="http://schemas.openxmlformats.org/markup-compatibility/2006" xmlns:p14="http://schemas.microsoft.com/office/powerpoint/2010/main">
    <mc:Choice Requires="p14">
      <p:transition p14:dur="100" advClick="0" advTm="25457"/>
    </mc:Choice>
    <mc:Fallback xmlns="">
      <p:transition advClick="0" advTm="2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209823" y="318299"/>
            <a:ext cx="9748910" cy="1450757"/>
          </a:xfrm>
        </p:spPr>
        <p:txBody>
          <a:bodyPr vert="horz" lIns="91440" tIns="45720" rIns="91440" bIns="45720" rtlCol="0" anchor="b">
            <a:normAutofit/>
          </a:bodyPr>
          <a:lstStyle/>
          <a:p>
            <a:r>
              <a:rPr lang="en-US" sz="4500" dirty="0"/>
              <a:t>Reasonable Accommodations</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3803195" y="1896167"/>
            <a:ext cx="7458971" cy="4134913"/>
          </a:xfrm>
        </p:spPr>
        <p:txBody>
          <a:bodyPr vert="horz" lIns="0" tIns="45720" rIns="0" bIns="45720" rtlCol="0">
            <a:normAutofit/>
          </a:bodyPr>
          <a:lstStyle/>
          <a:p>
            <a:r>
              <a:rPr lang="en-US" sz="2400" dirty="0"/>
              <a:t>A few examples of making reasonable accommodations might include:</a:t>
            </a:r>
            <a:br>
              <a:rPr lang="en-US" sz="2400" dirty="0"/>
            </a:br>
            <a:endParaRPr lang="en-US" sz="2400" dirty="0"/>
          </a:p>
          <a:p>
            <a:pPr lvl="1">
              <a:buClrTx/>
              <a:buFont typeface="Arial" panose="020B0604020202020204" pitchFamily="34" charset="0"/>
              <a:buChar char="•"/>
            </a:pPr>
            <a:r>
              <a:rPr lang="en-US" sz="2400" dirty="0"/>
              <a:t>Modifying existing facilities to make them accessible or usable for individuals with disabilities</a:t>
            </a:r>
          </a:p>
          <a:p>
            <a:pPr lvl="1">
              <a:buClrTx/>
              <a:buFont typeface="Arial" panose="020B0604020202020204" pitchFamily="34" charset="0"/>
              <a:buChar char="•"/>
            </a:pPr>
            <a:r>
              <a:rPr lang="en-US" sz="2400" dirty="0"/>
              <a:t>Acquiring or modifying equipment </a:t>
            </a:r>
          </a:p>
          <a:p>
            <a:pPr lvl="1">
              <a:buClrTx/>
              <a:buFont typeface="Arial" panose="020B0604020202020204" pitchFamily="34" charset="0"/>
              <a:buChar char="•"/>
            </a:pPr>
            <a:r>
              <a:rPr lang="en-US" sz="2400" dirty="0"/>
              <a:t>Providing qualified readers or interpreters</a:t>
            </a:r>
          </a:p>
          <a:p>
            <a:pPr lvl="1">
              <a:buClrTx/>
              <a:buFont typeface="Arial" panose="020B0604020202020204" pitchFamily="34" charset="0"/>
              <a:buChar char="•"/>
            </a:pPr>
            <a:r>
              <a:rPr lang="en-US" sz="2400" dirty="0"/>
              <a:t>Providing spaces for sitting </a:t>
            </a:r>
          </a:p>
          <a:p>
            <a:pPr lvl="1">
              <a:buClrTx/>
              <a:buFont typeface="Arial" panose="020B0604020202020204" pitchFamily="34" charset="0"/>
              <a:buChar char="•"/>
            </a:pPr>
            <a:r>
              <a:rPr lang="en-US" sz="2400" dirty="0"/>
              <a:t>Reminding beneficiaries that an alternate can pick up on their behalf</a:t>
            </a:r>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9995" y="2504037"/>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5DDEEDAC-C1AB-47F0-AC78-D0170891B6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0672224"/>
      </p:ext>
    </p:extLst>
  </p:cSld>
  <p:clrMapOvr>
    <a:masterClrMapping/>
  </p:clrMapOvr>
  <mc:AlternateContent xmlns:mc="http://schemas.openxmlformats.org/markup-compatibility/2006" xmlns:p14="http://schemas.microsoft.com/office/powerpoint/2010/main">
    <mc:Choice Requires="p14">
      <p:transition p14:dur="100" advClick="0" advTm="25344"/>
    </mc:Choice>
    <mc:Fallback xmlns="">
      <p:transition advClick="0" advTm="25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11663" y="211472"/>
            <a:ext cx="10703672" cy="1450757"/>
          </a:xfrm>
        </p:spPr>
        <p:txBody>
          <a:bodyPr vert="horz" lIns="91440" tIns="45720" rIns="91440" bIns="45720" rtlCol="0" anchor="b">
            <a:normAutofit/>
          </a:bodyPr>
          <a:lstStyle/>
          <a:p>
            <a:r>
              <a:rPr lang="en-US" sz="4400" dirty="0"/>
              <a:t>Faith Based Organizations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534678" y="2034073"/>
            <a:ext cx="7004179" cy="3993504"/>
          </a:xfrm>
        </p:spPr>
        <p:txBody>
          <a:bodyPr vert="horz" lIns="0" tIns="45720" rIns="0" bIns="45720" rtlCol="0">
            <a:normAutofit/>
          </a:bodyPr>
          <a:lstStyle/>
          <a:p>
            <a:pPr marL="201168" lvl="1" indent="0">
              <a:buNone/>
            </a:pPr>
            <a:r>
              <a:rPr lang="en-US" sz="2800" dirty="0"/>
              <a:t>The goal for all providers is to ensure equal opportunity to all beneficiaries.</a:t>
            </a:r>
            <a:br>
              <a:rPr lang="en-US" sz="2800" dirty="0"/>
            </a:br>
            <a:endParaRPr lang="en-US" sz="2800" dirty="0"/>
          </a:p>
          <a:p>
            <a:pPr marL="201168" lvl="1" indent="0">
              <a:buNone/>
            </a:pPr>
            <a:r>
              <a:rPr lang="en-US" sz="2800" dirty="0"/>
              <a:t>Any faith-based organization administering USDA food programs must follow specific requirements.</a:t>
            </a:r>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1821" y="1863090"/>
            <a:ext cx="3512857" cy="3512857"/>
          </a:xfrm>
          <a:prstGeom prst="rect">
            <a:avLst/>
          </a:prstGeom>
        </p:spPr>
      </p:pic>
      <p:pic>
        <p:nvPicPr>
          <p:cNvPr id="4" name="Audio 3">
            <a:hlinkClick r:id="" action="ppaction://media"/>
            <a:extLst>
              <a:ext uri="{FF2B5EF4-FFF2-40B4-BE49-F238E27FC236}">
                <a16:creationId xmlns:a16="http://schemas.microsoft.com/office/drawing/2014/main" id="{15992A34-38D5-4E79-932C-E3CFFF55CB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3956003"/>
      </p:ext>
    </p:extLst>
  </p:cSld>
  <p:clrMapOvr>
    <a:masterClrMapping/>
  </p:clrMapOvr>
  <mc:AlternateContent xmlns:mc="http://schemas.openxmlformats.org/markup-compatibility/2006" xmlns:p14="http://schemas.microsoft.com/office/powerpoint/2010/main">
    <mc:Choice Requires="p14">
      <p:transition p14:dur="100" advClick="0" advTm="17712"/>
    </mc:Choice>
    <mc:Fallback xmlns="">
      <p:transition advClick="0" advTm="1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935437" y="704850"/>
            <a:ext cx="10599337" cy="976429"/>
          </a:xfrm>
        </p:spPr>
        <p:txBody>
          <a:bodyPr vert="horz" lIns="91440" tIns="45720" rIns="91440" bIns="45720" rtlCol="0" anchor="b">
            <a:normAutofit/>
          </a:bodyPr>
          <a:lstStyle/>
          <a:p>
            <a:r>
              <a:rPr lang="en-US" sz="3700" dirty="0"/>
              <a:t>General Information for Faith Based Organizations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3993503" y="2015412"/>
            <a:ext cx="7076834" cy="4137738"/>
          </a:xfrm>
        </p:spPr>
        <p:txBody>
          <a:bodyPr vert="horz" lIns="0" tIns="45720" rIns="0" bIns="45720" rtlCol="0">
            <a:normAutofit/>
          </a:bodyPr>
          <a:lstStyle/>
          <a:p>
            <a:pPr marL="201168" lvl="1" indent="0">
              <a:buClrTx/>
              <a:buNone/>
            </a:pPr>
            <a:r>
              <a:rPr lang="en-US" sz="2400" dirty="0"/>
              <a:t>Faith based organizations administering USDA food programs:</a:t>
            </a:r>
            <a:br>
              <a:rPr lang="en-US" sz="2400" dirty="0"/>
            </a:br>
            <a:endParaRPr lang="en-US" sz="2400" dirty="0"/>
          </a:p>
          <a:p>
            <a:pPr lvl="2">
              <a:buClrTx/>
              <a:buFont typeface="Arial" panose="020B0604020202020204" pitchFamily="34" charset="0"/>
              <a:buChar char="•"/>
            </a:pPr>
            <a:r>
              <a:rPr lang="en-US" sz="2400" dirty="0"/>
              <a:t>Cannot use federal funds to support religious activities.</a:t>
            </a:r>
          </a:p>
          <a:p>
            <a:pPr lvl="2">
              <a:buClrTx/>
              <a:buFont typeface="Arial" panose="020B0604020202020204" pitchFamily="34" charset="0"/>
              <a:buChar char="•"/>
            </a:pPr>
            <a:r>
              <a:rPr lang="en-US" sz="2400" dirty="0"/>
              <a:t>Cannot require beneficiaries to participate in any faith-related activity at distribution sites in order to receive program benefits.</a:t>
            </a:r>
          </a:p>
          <a:p>
            <a:pPr lvl="2">
              <a:buClrTx/>
              <a:buFont typeface="Arial" panose="020B0604020202020204" pitchFamily="34" charset="0"/>
              <a:buChar char="•"/>
            </a:pPr>
            <a:r>
              <a:rPr lang="en-US" sz="2400" dirty="0"/>
              <a:t>Do not have to remove any religious symbols at distribution sites.</a:t>
            </a:r>
          </a:p>
        </p:txBody>
      </p:sp>
      <p:pic>
        <p:nvPicPr>
          <p:cNvPr id="5" name="Content Placeholder 5">
            <a:extLst>
              <a:ext uri="{FF2B5EF4-FFF2-40B4-BE49-F238E27FC236}">
                <a16:creationId xmlns:a16="http://schemas.microsoft.com/office/drawing/2014/main" id="{868E4207-87A7-4D65-AC0D-A4D7369DBE4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21663" y="2428336"/>
            <a:ext cx="2743200" cy="2743200"/>
          </a:xfrm>
          <a:prstGeom prst="rect">
            <a:avLst/>
          </a:prstGeom>
        </p:spPr>
      </p:pic>
      <p:pic>
        <p:nvPicPr>
          <p:cNvPr id="4" name="Audio 3">
            <a:hlinkClick r:id="" action="ppaction://media"/>
            <a:extLst>
              <a:ext uri="{FF2B5EF4-FFF2-40B4-BE49-F238E27FC236}">
                <a16:creationId xmlns:a16="http://schemas.microsoft.com/office/drawing/2014/main" id="{6B7951D8-3CAC-4427-9F48-65A7F3FB87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4564662"/>
      </p:ext>
    </p:extLst>
  </p:cSld>
  <p:clrMapOvr>
    <a:masterClrMapping/>
  </p:clrMapOvr>
  <mc:AlternateContent xmlns:mc="http://schemas.openxmlformats.org/markup-compatibility/2006" xmlns:p14="http://schemas.microsoft.com/office/powerpoint/2010/main">
    <mc:Choice Requires="p14">
      <p:transition p14:dur="100" advClick="0" advTm="25362"/>
    </mc:Choice>
    <mc:Fallback xmlns="">
      <p:transition advClick="0" advTm="2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11663" y="211472"/>
            <a:ext cx="9768674" cy="1450757"/>
          </a:xfrm>
        </p:spPr>
        <p:txBody>
          <a:bodyPr vert="horz" lIns="91440" tIns="45720" rIns="91440" bIns="45720" rtlCol="0" anchor="b">
            <a:normAutofit/>
          </a:bodyPr>
          <a:lstStyle/>
          <a:p>
            <a:r>
              <a:rPr lang="en-US" dirty="0"/>
              <a:t>Requirements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3993503" y="2015412"/>
            <a:ext cx="7076834" cy="4252420"/>
          </a:xfrm>
        </p:spPr>
        <p:txBody>
          <a:bodyPr vert="horz" lIns="0" tIns="45720" rIns="0" bIns="45720" rtlCol="0">
            <a:normAutofit fontScale="92500"/>
          </a:bodyPr>
          <a:lstStyle/>
          <a:p>
            <a:pPr marL="201168" lvl="1" indent="0">
              <a:buClrTx/>
              <a:buNone/>
            </a:pPr>
            <a:r>
              <a:rPr lang="en-US" sz="2800" dirty="0"/>
              <a:t>Any faith based providers must issue a written notice of participant protections to applicants prior to the time they enroll or receive services. </a:t>
            </a:r>
            <a:br>
              <a:rPr lang="en-US" sz="2800" dirty="0"/>
            </a:br>
            <a:endParaRPr lang="en-US" sz="2800" dirty="0"/>
          </a:p>
          <a:p>
            <a:pPr marL="201168" lvl="1" indent="0">
              <a:buClrTx/>
              <a:buNone/>
            </a:pPr>
            <a:r>
              <a:rPr lang="en-US" sz="2800" dirty="0"/>
              <a:t>In addition, organizations must make reasonable efforts to identify and refer beneficiaries to an</a:t>
            </a:r>
            <a:r>
              <a:rPr lang="en-US" sz="2800" b="1" dirty="0"/>
              <a:t> alternate provider.</a:t>
            </a:r>
            <a:endParaRPr lang="en-US" sz="2800" dirty="0"/>
          </a:p>
          <a:p>
            <a:pPr marL="201168" lvl="1" indent="0">
              <a:buClrTx/>
              <a:buNone/>
            </a:pPr>
            <a:endParaRPr lang="en-US" sz="2800" b="1" dirty="0"/>
          </a:p>
          <a:p>
            <a:pPr marL="201168" lvl="1" indent="0">
              <a:buClrTx/>
              <a:buNone/>
            </a:pPr>
            <a:r>
              <a:rPr lang="en-US" sz="2800" dirty="0"/>
              <a:t>Clients requesting a referral must be provided with an alternate provider within </a:t>
            </a:r>
            <a:r>
              <a:rPr lang="en-US" sz="2800" b="1" dirty="0"/>
              <a:t>reasonable geographic proximity </a:t>
            </a:r>
          </a:p>
        </p:txBody>
      </p:sp>
      <p:pic>
        <p:nvPicPr>
          <p:cNvPr id="5" name="Content Placeholder 5">
            <a:extLst>
              <a:ext uri="{FF2B5EF4-FFF2-40B4-BE49-F238E27FC236}">
                <a16:creationId xmlns:a16="http://schemas.microsoft.com/office/drawing/2014/main" id="{868E4207-87A7-4D65-AC0D-A4D7369DBE4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721" y="2180686"/>
            <a:ext cx="3135109" cy="3135109"/>
          </a:xfrm>
          <a:prstGeom prst="rect">
            <a:avLst/>
          </a:prstGeom>
        </p:spPr>
      </p:pic>
      <p:pic>
        <p:nvPicPr>
          <p:cNvPr id="4" name="Audio 3">
            <a:hlinkClick r:id="" action="ppaction://media"/>
            <a:extLst>
              <a:ext uri="{FF2B5EF4-FFF2-40B4-BE49-F238E27FC236}">
                <a16:creationId xmlns:a16="http://schemas.microsoft.com/office/drawing/2014/main" id="{AD8F9640-5CB7-49D7-A6FB-923CBE8156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067995"/>
      </p:ext>
    </p:extLst>
  </p:cSld>
  <p:clrMapOvr>
    <a:masterClrMapping/>
  </p:clrMapOvr>
  <mc:AlternateContent xmlns:mc="http://schemas.openxmlformats.org/markup-compatibility/2006" xmlns:p14="http://schemas.microsoft.com/office/powerpoint/2010/main">
    <mc:Choice Requires="p14">
      <p:transition p14:dur="100" advClick="0" advTm="25385"/>
    </mc:Choice>
    <mc:Fallback xmlns="">
      <p:transition advClick="0" advTm="2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11663" y="211472"/>
            <a:ext cx="9768674" cy="1450757"/>
          </a:xfrm>
        </p:spPr>
        <p:txBody>
          <a:bodyPr vert="horz" lIns="91440" tIns="45720" rIns="91440" bIns="45720" rtlCol="0" anchor="b">
            <a:normAutofit/>
          </a:bodyPr>
          <a:lstStyle/>
          <a:p>
            <a:r>
              <a:rPr lang="en-US" dirty="0"/>
              <a:t>Provider Restrictions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497355" y="1992588"/>
            <a:ext cx="7041502" cy="4034988"/>
          </a:xfrm>
        </p:spPr>
        <p:txBody>
          <a:bodyPr vert="horz" lIns="0" tIns="45720" rIns="0" bIns="45720" rtlCol="0">
            <a:noAutofit/>
          </a:bodyPr>
          <a:lstStyle/>
          <a:p>
            <a:pPr lvl="1">
              <a:buClrTx/>
              <a:buFont typeface="Arial" panose="020B0604020202020204" pitchFamily="34" charset="0"/>
              <a:buChar char="•"/>
            </a:pPr>
            <a:r>
              <a:rPr lang="en-US" sz="2400" dirty="0"/>
              <a:t>Beneficiaries have the right to report violations of these protections.</a:t>
            </a:r>
          </a:p>
          <a:p>
            <a:pPr lvl="1">
              <a:buClrTx/>
              <a:buFont typeface="Arial" panose="020B0604020202020204" pitchFamily="34" charset="0"/>
              <a:buChar char="•"/>
            </a:pPr>
            <a:r>
              <a:rPr lang="en-US" sz="2400" dirty="0"/>
              <a:t>May not discriminate against beneficiaries on basis of religion or religious belief.</a:t>
            </a:r>
          </a:p>
          <a:p>
            <a:pPr lvl="1">
              <a:buClrTx/>
              <a:buFont typeface="Arial" panose="020B0604020202020204" pitchFamily="34" charset="0"/>
              <a:buChar char="•"/>
            </a:pPr>
            <a:r>
              <a:rPr lang="en-US" sz="2400" dirty="0"/>
              <a:t>May not encourage beneficiaries to attend or participate in any religious activities that are offered by the organization.</a:t>
            </a:r>
          </a:p>
          <a:p>
            <a:pPr lvl="1">
              <a:buClrTx/>
              <a:buFont typeface="Arial" panose="020B0604020202020204" pitchFamily="34" charset="0"/>
              <a:buChar char="•"/>
            </a:pPr>
            <a:r>
              <a:rPr lang="en-US" sz="2400" dirty="0"/>
              <a:t>Must separate in time or location any religious activities from activities supported by federal financial assistance.</a:t>
            </a:r>
          </a:p>
          <a:p>
            <a:pPr lvl="1">
              <a:buClrTx/>
              <a:buFont typeface="Arial" panose="020B0604020202020204" pitchFamily="34" charset="0"/>
              <a:buChar char="•"/>
            </a:pPr>
            <a:r>
              <a:rPr lang="en-US" altLang="en-US" sz="2400" dirty="0"/>
              <a:t>Must make reasonable efforts to identify and refer beneficiaries to alternate providers. </a:t>
            </a:r>
            <a:br>
              <a:rPr lang="en-US" altLang="en-US" sz="2000" dirty="0"/>
            </a:br>
            <a:endParaRPr lang="en-US" altLang="en-US" sz="2000" dirty="0"/>
          </a:p>
          <a:p>
            <a:pPr marL="0" indent="0">
              <a:buClrTx/>
              <a:buNone/>
            </a:pPr>
            <a:endParaRPr lang="en-US" dirty="0"/>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40482" y="1992588"/>
            <a:ext cx="3456873" cy="3456873"/>
          </a:xfrm>
          <a:prstGeom prst="rect">
            <a:avLst/>
          </a:prstGeom>
        </p:spPr>
      </p:pic>
      <p:pic>
        <p:nvPicPr>
          <p:cNvPr id="5" name="Audio 4">
            <a:hlinkClick r:id="" action="ppaction://media"/>
            <a:extLst>
              <a:ext uri="{FF2B5EF4-FFF2-40B4-BE49-F238E27FC236}">
                <a16:creationId xmlns:a16="http://schemas.microsoft.com/office/drawing/2014/main" id="{B2B70AD5-37DC-47A7-A961-65A43E533D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1462747"/>
      </p:ext>
    </p:extLst>
  </p:cSld>
  <p:clrMapOvr>
    <a:masterClrMapping/>
  </p:clrMapOvr>
  <mc:AlternateContent xmlns:mc="http://schemas.openxmlformats.org/markup-compatibility/2006" xmlns:p14="http://schemas.microsoft.com/office/powerpoint/2010/main">
    <mc:Choice Requires="p14">
      <p:transition p14:dur="100" advClick="0" advTm="22649"/>
    </mc:Choice>
    <mc:Fallback xmlns="">
      <p:transition advClick="0" advTm="2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USDA Discrimination Complaints</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19200" y="1845734"/>
            <a:ext cx="7734300" cy="4612216"/>
          </a:xfrm>
        </p:spPr>
        <p:txBody>
          <a:bodyPr vert="horz" lIns="0" tIns="45720" rIns="0" bIns="45720" rtlCol="0">
            <a:normAutofit lnSpcReduction="10000"/>
          </a:bodyPr>
          <a:lstStyle/>
          <a:p>
            <a:pPr marL="0" indent="0">
              <a:buNone/>
            </a:pPr>
            <a:r>
              <a:rPr lang="en-US" sz="2200" dirty="0"/>
              <a:t>USDA prohibits discrimination against any beneficiary when obtaining services from USDA or participating in any USDA food programs.</a:t>
            </a:r>
          </a:p>
          <a:p>
            <a:pPr marL="0" indent="0">
              <a:buNone/>
            </a:pPr>
            <a:r>
              <a:rPr lang="en-US" sz="2200" dirty="0"/>
              <a:t>Beneficiaries may file a complaint directly with USDA within 180 days of the alleged discriminatory action.</a:t>
            </a:r>
          </a:p>
          <a:p>
            <a:pPr marL="0" indent="0">
              <a:buNone/>
            </a:pPr>
            <a:r>
              <a:rPr lang="en-US" sz="2200" dirty="0"/>
              <a:t>Beneficiaries may file a complaint by completing the complaint form or writing a letter via: </a:t>
            </a:r>
          </a:p>
          <a:p>
            <a:pPr marL="932688" lvl="2" indent="-457200">
              <a:buFont typeface="+mj-lt"/>
              <a:buAutoNum type="arabicPeriod"/>
            </a:pPr>
            <a:r>
              <a:rPr lang="en-US" sz="2200" dirty="0"/>
              <a:t>Mail</a:t>
            </a:r>
          </a:p>
          <a:p>
            <a:pPr marL="932688" lvl="2" indent="-457200">
              <a:buFont typeface="+mj-lt"/>
              <a:buAutoNum type="arabicPeriod"/>
            </a:pPr>
            <a:r>
              <a:rPr lang="en-US" sz="2200" dirty="0"/>
              <a:t>Fax</a:t>
            </a:r>
          </a:p>
          <a:p>
            <a:pPr marL="932688" lvl="2" indent="-457200">
              <a:buFont typeface="+mj-lt"/>
              <a:buAutoNum type="arabicPeriod"/>
            </a:pPr>
            <a:r>
              <a:rPr lang="en-US" sz="2200" dirty="0"/>
              <a:t>Email</a:t>
            </a:r>
          </a:p>
          <a:p>
            <a:pPr marL="0" indent="0">
              <a:buNone/>
            </a:pPr>
            <a:r>
              <a:rPr lang="en-US" sz="2200" b="1" dirty="0"/>
              <a:t>Providers shall not interfere or prevent beneficiaries from making civil rights complaints. </a:t>
            </a:r>
            <a:r>
              <a:rPr lang="en-US" sz="2200" dirty="0"/>
              <a:t>Beneficiaries can submit a civil rights complaint verbally or in writing. </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87320" y="2265244"/>
            <a:ext cx="2743200" cy="274320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41C2ADE6-16B9-4B41-8B77-49D4C9FD7F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0451984"/>
      </p:ext>
    </p:extLst>
  </p:cSld>
  <p:clrMapOvr>
    <a:masterClrMapping/>
  </p:clrMapOvr>
  <mc:AlternateContent xmlns:mc="http://schemas.openxmlformats.org/markup-compatibility/2006" xmlns:p14="http://schemas.microsoft.com/office/powerpoint/2010/main">
    <mc:Choice Requires="p14">
      <p:transition p14:dur="100" advClick="0" advTm="25672"/>
    </mc:Choice>
    <mc:Fallback xmlns="">
      <p:transition advClick="0" advTm="2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82E4-4B10-49CE-94F6-F9634F9BC3C1}"/>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Welcome</a:t>
            </a:r>
          </a:p>
        </p:txBody>
      </p:sp>
      <p:sp>
        <p:nvSpPr>
          <p:cNvPr id="3" name="Content Placeholder 2">
            <a:extLst>
              <a:ext uri="{FF2B5EF4-FFF2-40B4-BE49-F238E27FC236}">
                <a16:creationId xmlns:a16="http://schemas.microsoft.com/office/drawing/2014/main" id="{B1495BBF-13ED-4AB3-9ADD-035018137865}"/>
              </a:ext>
            </a:extLst>
          </p:cNvPr>
          <p:cNvSpPr>
            <a:spLocks noGrp="1"/>
          </p:cNvSpPr>
          <p:nvPr>
            <p:ph sz="half" idx="1"/>
          </p:nvPr>
        </p:nvSpPr>
        <p:spPr>
          <a:xfrm>
            <a:off x="1189877" y="1892033"/>
            <a:ext cx="7518025" cy="4023360"/>
          </a:xfrm>
        </p:spPr>
        <p:txBody>
          <a:bodyPr vert="horz" lIns="0" tIns="45720" rIns="0" bIns="45720" rtlCol="0">
            <a:noAutofit/>
          </a:bodyPr>
          <a:lstStyle/>
          <a:p>
            <a:r>
              <a:rPr lang="en-US" sz="2400" dirty="0"/>
              <a:t>Welcome to the annual Civil Rights Training!</a:t>
            </a:r>
          </a:p>
          <a:p>
            <a:r>
              <a:rPr lang="en-US" sz="2400" dirty="0"/>
              <a:t>This is a mandatory training designed for providers and their staff administering USDA food programs.</a:t>
            </a:r>
          </a:p>
          <a:p>
            <a:r>
              <a:rPr lang="en-US" sz="2400" dirty="0"/>
              <a:t>Today’s training will cover civil rights requirements set by USDA for both programs TEFAP &amp; CSFP. </a:t>
            </a:r>
          </a:p>
          <a:p>
            <a:r>
              <a:rPr lang="en-US" sz="2400" dirty="0"/>
              <a:t>The goal of this training is to guarantee services that are available to all beneficiaries in a non-discriminatory manner for any USDA food program.</a:t>
            </a:r>
          </a:p>
        </p:txBody>
      </p:sp>
      <p:pic>
        <p:nvPicPr>
          <p:cNvPr id="6" name="Content Placeholder 5">
            <a:extLst>
              <a:ext uri="{FF2B5EF4-FFF2-40B4-BE49-F238E27FC236}">
                <a16:creationId xmlns:a16="http://schemas.microsoft.com/office/drawing/2014/main" id="{C6FF89AA-2CDC-41D6-AC4B-4DC2109CBC2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9348" y="1920241"/>
            <a:ext cx="3200400" cy="3200400"/>
          </a:xfrm>
          <a:prstGeom prst="rect">
            <a:avLst/>
          </a:prstGeom>
        </p:spPr>
      </p:pic>
      <p:sp>
        <p:nvSpPr>
          <p:cNvPr id="8"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E2177577-09EA-45F1-A5BE-E3C11E23E6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191296"/>
      </p:ext>
    </p:extLst>
  </p:cSld>
  <p:clrMapOvr>
    <a:masterClrMapping/>
  </p:clrMapOvr>
  <mc:AlternateContent xmlns:mc="http://schemas.openxmlformats.org/markup-compatibility/2006" xmlns:p14="http://schemas.microsoft.com/office/powerpoint/2010/main">
    <mc:Choice Requires="p14">
      <p:transition p14:dur="100" advClick="0" advTm="21614"/>
    </mc:Choice>
    <mc:Fallback xmlns="">
      <p:transition advClick="0" advTm="2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Complaints Procedure</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190625" y="1807634"/>
            <a:ext cx="10010775" cy="4393141"/>
          </a:xfrm>
        </p:spPr>
        <p:txBody>
          <a:bodyPr vert="horz" lIns="0" tIns="45720" rIns="0" bIns="45720" rtlCol="0">
            <a:noAutofit/>
          </a:bodyPr>
          <a:lstStyle/>
          <a:p>
            <a:pPr marL="0" indent="0">
              <a:buNone/>
            </a:pPr>
            <a:r>
              <a:rPr lang="en-US" sz="1800" dirty="0"/>
              <a:t>Providers should handle a civil rights complaint as follows: </a:t>
            </a:r>
          </a:p>
          <a:p>
            <a:pPr marL="635508" lvl="1" indent="-342900">
              <a:buClrTx/>
              <a:buFont typeface="+mj-lt"/>
              <a:buAutoNum type="arabicPeriod"/>
            </a:pPr>
            <a:r>
              <a:rPr lang="en-US" dirty="0"/>
              <a:t>Providers must give beneficiaries a copy of nondiscrimination statement at the time of the complaint.</a:t>
            </a:r>
          </a:p>
          <a:p>
            <a:pPr marL="635508" lvl="1" indent="-342900">
              <a:buClrTx/>
              <a:buFont typeface="+mj-lt"/>
              <a:buAutoNum type="arabicPeriod"/>
            </a:pPr>
            <a:r>
              <a:rPr lang="en-US" dirty="0"/>
              <a:t>Providers should inform beneficiaries of their option to file the complaint with USDA directly. </a:t>
            </a:r>
          </a:p>
          <a:p>
            <a:pPr marL="635508" lvl="1" indent="-342900">
              <a:buClrTx/>
              <a:buFont typeface="+mj-lt"/>
              <a:buAutoNum type="arabicPeriod"/>
            </a:pPr>
            <a:r>
              <a:rPr lang="en-US" dirty="0"/>
              <a:t>USDA civil rights complaint forms should be available for beneficiaries at distribution sites. If necessary, providers should assist the beneficiaries in completing the complaint form.</a:t>
            </a:r>
          </a:p>
          <a:p>
            <a:pPr marL="635508" lvl="1" indent="-342900">
              <a:buClrTx/>
              <a:buFont typeface="+mj-lt"/>
              <a:buAutoNum type="arabicPeriod"/>
            </a:pPr>
            <a:r>
              <a:rPr lang="en-US" dirty="0"/>
              <a:t>Providers must document the complaint in a log with information relevant to investigate and resolve the complaint. This log must be separate from other program-related complaints and maintained for three fiscal years plus current year. </a:t>
            </a:r>
          </a:p>
          <a:p>
            <a:pPr marL="635508" lvl="1" indent="-342900">
              <a:buClrTx/>
              <a:buFont typeface="+mj-lt"/>
              <a:buAutoNum type="arabicPeriod"/>
            </a:pPr>
            <a:r>
              <a:rPr lang="en-US" dirty="0"/>
              <a:t>If beneficiaries submit the complaint form directly to the provider, the provider must mail it to USDA within 180 days if the alleged action</a:t>
            </a:r>
          </a:p>
          <a:p>
            <a:pPr marL="635508" lvl="1" indent="-342900">
              <a:buClrTx/>
              <a:buFont typeface="+mj-lt"/>
              <a:buAutoNum type="arabicPeriod"/>
            </a:pPr>
            <a:r>
              <a:rPr lang="en-US" dirty="0"/>
              <a:t>If a beneficiary submits a verbal complaint the provider must forward the complaint to USDA within 180 days from the alleged action</a:t>
            </a:r>
          </a:p>
          <a:p>
            <a:pPr marL="635508" lvl="1" indent="-342900">
              <a:buClrTx/>
              <a:buFont typeface="+mj-lt"/>
              <a:buAutoNum type="arabicPeriod"/>
            </a:pPr>
            <a:r>
              <a:rPr lang="en-US" dirty="0"/>
              <a:t>Provider must notify their CDSS Program Consultant of any civil rights complaint within two days of learning about the complaint</a:t>
            </a:r>
          </a:p>
        </p:txBody>
      </p: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BF5AE7C5-3E4C-4D7C-A575-45FCF84C0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2551016"/>
      </p:ext>
    </p:extLst>
  </p:cSld>
  <p:clrMapOvr>
    <a:masterClrMapping/>
  </p:clrMapOvr>
  <mc:AlternateContent xmlns:mc="http://schemas.openxmlformats.org/markup-compatibility/2006" xmlns:p14="http://schemas.microsoft.com/office/powerpoint/2010/main">
    <mc:Choice Requires="p14">
      <p:transition p14:dur="100" advClick="0" advTm="50666"/>
    </mc:Choice>
    <mc:Fallback xmlns="">
      <p:transition advClick="0" advTm="50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6180740" y="263527"/>
            <a:ext cx="5451627" cy="1450757"/>
          </a:xfrm>
        </p:spPr>
        <p:txBody>
          <a:bodyPr vert="horz" lIns="91440" tIns="45720" rIns="91440" bIns="45720" rtlCol="0" anchor="b">
            <a:normAutofit/>
          </a:bodyPr>
          <a:lstStyle/>
          <a:p>
            <a:r>
              <a:rPr lang="en-US" dirty="0"/>
              <a:t>USDA Complaint Form</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6330402" y="1914434"/>
            <a:ext cx="5218406" cy="4201886"/>
          </a:xfrm>
        </p:spPr>
        <p:txBody>
          <a:bodyPr vert="horz" lIns="0" tIns="45720" rIns="0" bIns="45720" rtlCol="0">
            <a:normAutofit/>
          </a:bodyPr>
          <a:lstStyle/>
          <a:p>
            <a:pPr marL="0" indent="0">
              <a:buFont typeface="Calibri" panose="020F0502020204030204" pitchFamily="34" charset="0"/>
              <a:buNone/>
            </a:pPr>
            <a:r>
              <a:rPr lang="en-US" sz="2400" dirty="0"/>
              <a:t>USDA developed a complaint form to streamline the way civil rights complaints are received and processed.</a:t>
            </a:r>
          </a:p>
          <a:p>
            <a:pPr marL="0" indent="0">
              <a:buFont typeface="Calibri" panose="020F0502020204030204" pitchFamily="34" charset="0"/>
              <a:buNone/>
            </a:pPr>
            <a:r>
              <a:rPr lang="en-US" sz="2400" b="1" dirty="0"/>
              <a:t>The use of the USDA complaint form is not mandatory.</a:t>
            </a:r>
          </a:p>
          <a:p>
            <a:pPr marL="0" indent="0">
              <a:buFont typeface="Calibri" panose="020F0502020204030204" pitchFamily="34" charset="0"/>
              <a:buNone/>
            </a:pPr>
            <a:r>
              <a:rPr lang="en-US" sz="2400" dirty="0"/>
              <a:t>Providers may choose to develop and use their own complaint form or allow for beneficiaries to submit a letter as long as the same information is provided. </a:t>
            </a:r>
          </a:p>
        </p:txBody>
      </p:sp>
      <p:pic>
        <p:nvPicPr>
          <p:cNvPr id="7" name="Content Placeholder 6" descr="Picture of the USDA Program Complaint Form">
            <a:extLst>
              <a:ext uri="{FF2B5EF4-FFF2-40B4-BE49-F238E27FC236}">
                <a16:creationId xmlns:a16="http://schemas.microsoft.com/office/drawing/2014/main" id="{8B759A1B-F5E7-4C98-9CBD-549CE2B82220}"/>
              </a:ext>
            </a:extLst>
          </p:cNvPr>
          <p:cNvPicPr>
            <a:picLocks noGrp="1" noChangeAspect="1"/>
          </p:cNvPicPr>
          <p:nvPr>
            <p:ph sz="half" idx="2"/>
          </p:nvPr>
        </p:nvPicPr>
        <p:blipFill>
          <a:blip r:embed="rId5"/>
          <a:stretch>
            <a:fillRect/>
          </a:stretch>
        </p:blipFill>
        <p:spPr>
          <a:xfrm>
            <a:off x="643192" y="761231"/>
            <a:ext cx="5451627" cy="5015496"/>
          </a:xfrm>
          <a:prstGeom prst="rect">
            <a:avLst/>
          </a:prstGeom>
        </p:spPr>
      </p:pic>
      <p:sp>
        <p:nvSpPr>
          <p:cNvPr id="44" name="Rectangle 36"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34"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6" name="Straight Connector 38"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40"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5" name="Rectangle 44"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8DE0F32A-F13C-4AB2-8E5D-239357907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2417010"/>
      </p:ext>
    </p:extLst>
  </p:cSld>
  <p:clrMapOvr>
    <a:masterClrMapping/>
  </p:clrMapOvr>
  <mc:AlternateContent xmlns:mc="http://schemas.openxmlformats.org/markup-compatibility/2006" xmlns:p14="http://schemas.microsoft.com/office/powerpoint/2010/main">
    <mc:Choice Requires="p14">
      <p:transition p14:dur="100" advClick="0" advTm="20437"/>
    </mc:Choice>
    <mc:Fallback xmlns="">
      <p:transition advClick="0" advTm="2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Customer Service</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181099" y="1845734"/>
            <a:ext cx="7754557" cy="4612216"/>
          </a:xfrm>
        </p:spPr>
        <p:txBody>
          <a:bodyPr vert="horz" lIns="0" tIns="45720" rIns="0" bIns="45720" rtlCol="0">
            <a:normAutofit/>
          </a:bodyPr>
          <a:lstStyle/>
          <a:p>
            <a:pPr marL="0" indent="0">
              <a:buNone/>
            </a:pPr>
            <a:r>
              <a:rPr lang="en-US" sz="2200" dirty="0">
                <a:latin typeface="Arial" panose="020B0604020202020204" pitchFamily="34" charset="0"/>
                <a:cs typeface="Arial" panose="020B0604020202020204" pitchFamily="34" charset="0"/>
              </a:rPr>
              <a:t>Customer service is an important part of handling complaints. </a:t>
            </a:r>
          </a:p>
          <a:p>
            <a:pPr marL="0" indent="0">
              <a:buNone/>
            </a:pPr>
            <a:r>
              <a:rPr lang="en-US" sz="2200" dirty="0">
                <a:latin typeface="Arial" panose="020B0604020202020204" pitchFamily="34" charset="0"/>
                <a:cs typeface="Arial" panose="020B0604020202020204" pitchFamily="34" charset="0"/>
              </a:rPr>
              <a:t>To provide quality customer service, staff should: </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Ensure program is available to all</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Treat everyone equally with respect and politeness</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Evaluate if there are barriers preventing individuals from receiving benefits and try to eliminate them</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Be understanding and a good listener</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Offer assistance</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Serve beneficiaries in a timely manner</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Apologize for any inconveniences</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03477" y="2377441"/>
            <a:ext cx="2743200" cy="274320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A551F53-515D-4773-BEFC-6A22C920BF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8377326"/>
      </p:ext>
    </p:extLst>
  </p:cSld>
  <p:clrMapOvr>
    <a:masterClrMapping/>
  </p:clrMapOvr>
  <mc:AlternateContent xmlns:mc="http://schemas.openxmlformats.org/markup-compatibility/2006" xmlns:p14="http://schemas.microsoft.com/office/powerpoint/2010/main">
    <mc:Choice Requires="p14">
      <p:transition p14:dur="100" advClick="0" advTm="22022"/>
    </mc:Choice>
    <mc:Fallback xmlns="">
      <p:transition advClick="0" advTm="2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Conflict Resolution</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38491" y="1845734"/>
            <a:ext cx="7800734" cy="4612216"/>
          </a:xfrm>
        </p:spPr>
        <p:txBody>
          <a:bodyPr vert="horz" lIns="0" tIns="45720" rIns="0" bIns="45720" rtlCol="0">
            <a:normAutofit lnSpcReduction="10000"/>
          </a:bodyPr>
          <a:lstStyle/>
          <a:p>
            <a:pPr marL="0" indent="0">
              <a:buNone/>
            </a:pPr>
            <a:r>
              <a:rPr lang="en-US" sz="2400" dirty="0">
                <a:latin typeface="Arial" panose="020B0604020202020204" pitchFamily="34" charset="0"/>
                <a:cs typeface="Arial" panose="020B0604020202020204" pitchFamily="34" charset="0"/>
              </a:rPr>
              <a:t>Providers should follow conflict resolution techniques when handling complaints to ensure optimal resolutions. </a:t>
            </a:r>
          </a:p>
          <a:p>
            <a:pPr marL="0" indent="0">
              <a:buNone/>
            </a:pPr>
            <a:r>
              <a:rPr lang="en-US" sz="2400" dirty="0">
                <a:latin typeface="Arial" panose="020B0604020202020204" pitchFamily="34" charset="0"/>
                <a:cs typeface="Arial" panose="020B0604020202020204" pitchFamily="34" charset="0"/>
              </a:rPr>
              <a:t>Conflict resolution techniques include: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Remain calm, non-defensive, and respectful in all interactions</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Recognize and respond to things that matter</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Ensure fairness and confidentiality at all times</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Seek compromise within program regulations</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If resolution is not achieved, seek a neutral individual to assist with resolving the conflict</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Review the situation with supervisors to review strategies for addressing future conflicts</a:t>
            </a:r>
          </a:p>
        </p:txBody>
      </p:sp>
      <p:pic>
        <p:nvPicPr>
          <p:cNvPr id="8" name="Content Placeholder 5">
            <a:extLst>
              <a:ext uri="{FF2B5EF4-FFF2-40B4-BE49-F238E27FC236}">
                <a16:creationId xmlns:a16="http://schemas.microsoft.com/office/drawing/2014/main" id="{7DF916EF-9952-4E1E-8CD9-668B20985D1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3584" y="2470102"/>
            <a:ext cx="2743200" cy="274320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2665816-7CD0-4825-BACA-283FA4F2BD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7613725"/>
      </p:ext>
    </p:extLst>
  </p:cSld>
  <p:clrMapOvr>
    <a:masterClrMapping/>
  </p:clrMapOvr>
  <mc:AlternateContent xmlns:mc="http://schemas.openxmlformats.org/markup-compatibility/2006" xmlns:p14="http://schemas.microsoft.com/office/powerpoint/2010/main">
    <mc:Choice Requires="p14">
      <p:transition p14:dur="100" advClick="0" advTm="30404"/>
    </mc:Choice>
    <mc:Fallback xmlns="">
      <p:transition advClick="0" advTm="3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Provider Compliance Review</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097279" y="1845734"/>
            <a:ext cx="8075296" cy="4335991"/>
          </a:xfrm>
        </p:spPr>
        <p:txBody>
          <a:bodyPr vert="horz" lIns="0" tIns="45720" rIns="0" bIns="45720" rtlCol="0">
            <a:normAutofit/>
          </a:bodyPr>
          <a:lstStyle/>
          <a:p>
            <a:r>
              <a:rPr lang="en-US" sz="2400" dirty="0"/>
              <a:t>During the provider’s compliance review, a CDSS Program Consultant will verify all regulations are being followed regarding civil rights. </a:t>
            </a:r>
          </a:p>
          <a:p>
            <a:r>
              <a:rPr lang="en-US" sz="2400" dirty="0"/>
              <a:t>Areas that will be reviewed include: </a:t>
            </a:r>
          </a:p>
          <a:p>
            <a:pPr lvl="2">
              <a:buClrTx/>
              <a:buFont typeface="Arial" panose="020B0604020202020204" pitchFamily="34" charset="0"/>
              <a:buChar char="•"/>
            </a:pPr>
            <a:r>
              <a:rPr lang="en-US" sz="2400" dirty="0"/>
              <a:t>Providers procedures to handle a civil rights complaint</a:t>
            </a:r>
          </a:p>
          <a:p>
            <a:pPr lvl="2">
              <a:buClrTx/>
              <a:buFont typeface="Arial" panose="020B0604020202020204" pitchFamily="34" charset="0"/>
              <a:buChar char="•"/>
            </a:pPr>
            <a:r>
              <a:rPr lang="en-US" sz="2400" dirty="0"/>
              <a:t>Availability of a civil rights complaint log </a:t>
            </a:r>
          </a:p>
          <a:p>
            <a:pPr lvl="2">
              <a:buClrTx/>
              <a:buFont typeface="Arial" panose="020B0604020202020204" pitchFamily="34" charset="0"/>
              <a:buChar char="•"/>
            </a:pPr>
            <a:r>
              <a:rPr lang="en-US" sz="2400" dirty="0"/>
              <a:t>Proper display of the And Justice for All posters</a:t>
            </a:r>
          </a:p>
          <a:p>
            <a:pPr lvl="2">
              <a:buClrTx/>
              <a:buFont typeface="Arial" panose="020B0604020202020204" pitchFamily="34" charset="0"/>
              <a:buChar char="•"/>
            </a:pPr>
            <a:r>
              <a:rPr lang="en-US" sz="2400" dirty="0"/>
              <a:t>Nondiscrimination statement available on all program materials</a:t>
            </a:r>
          </a:p>
          <a:p>
            <a:pPr lvl="2">
              <a:buClrTx/>
              <a:buFont typeface="Arial" panose="020B0604020202020204" pitchFamily="34" charset="0"/>
              <a:buChar char="•"/>
            </a:pPr>
            <a:r>
              <a:rPr lang="en-US" sz="2400" dirty="0"/>
              <a:t>Documentation of competition of annual civil rights training for staff and volunteers</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229344" y="2608144"/>
            <a:ext cx="2377440" cy="237744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BB9F6061-7215-4F6A-AC1C-CF5DDCFC7C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286169"/>
      </p:ext>
    </p:extLst>
  </p:cSld>
  <p:clrMapOvr>
    <a:masterClrMapping/>
  </p:clrMapOvr>
  <mc:AlternateContent xmlns:mc="http://schemas.openxmlformats.org/markup-compatibility/2006" xmlns:p14="http://schemas.microsoft.com/office/powerpoint/2010/main">
    <mc:Choice Requires="p14">
      <p:transition p14:dur="100" advClick="0" advTm="25322"/>
    </mc:Choice>
    <mc:Fallback xmlns="">
      <p:transition advClick="0" advTm="2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Racial &amp; Ethnic Data Collection</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097278" y="1845734"/>
            <a:ext cx="9989821" cy="4400321"/>
          </a:xfrm>
        </p:spPr>
        <p:txBody>
          <a:bodyPr vert="horz" lIns="0" tIns="45720" rIns="0" bIns="45720" rtlCol="0">
            <a:noAutofit/>
          </a:bodyPr>
          <a:lstStyle/>
          <a:p>
            <a:r>
              <a:rPr lang="en-US" sz="2100" dirty="0"/>
              <a:t>Providers administering the CSFP program must establish a system to collect racial and ethnic information from beneficiaries. The reason for collecting this information is to ensure the program is administered in a nondiscriminatory manner. </a:t>
            </a:r>
          </a:p>
          <a:p>
            <a:r>
              <a:rPr lang="en-US" sz="2100" dirty="0"/>
              <a:t>Self-identification or self-reporting of this information is the preferred method. The beneficiary’s response will not affect the enrollment or participation in the program. In addition, this information will be protected under the Privacy Act. </a:t>
            </a:r>
          </a:p>
          <a:p>
            <a:r>
              <a:rPr lang="en-US" sz="2100" dirty="0"/>
              <a:t>If beneficiaries decline to self-identify, providers should inform beneficiaries that a visual identification of their race and ethnicity will be made and recorded.</a:t>
            </a:r>
          </a:p>
          <a:p>
            <a:r>
              <a:rPr lang="en-US" sz="2100" dirty="0"/>
              <a:t>Providers shall collect this information for any beneficiary receiving a food package during the month of April each year. </a:t>
            </a:r>
          </a:p>
          <a:p>
            <a:r>
              <a:rPr lang="en-US" sz="2100" dirty="0"/>
              <a:t>Data collected should be added on the FNS-191 Racial and Ethnic Group Participation Form and submitted to CDSS in May each year.</a:t>
            </a:r>
          </a:p>
        </p:txBody>
      </p: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EAB92487-02E4-41A3-B47C-CA5819E62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5622983"/>
      </p:ext>
    </p:extLst>
  </p:cSld>
  <p:clrMapOvr>
    <a:masterClrMapping/>
  </p:clrMapOvr>
  <mc:AlternateContent xmlns:mc="http://schemas.openxmlformats.org/markup-compatibility/2006" xmlns:p14="http://schemas.microsoft.com/office/powerpoint/2010/main">
    <mc:Choice Requires="p14">
      <p:transition p14:dur="100" advClick="0" advTm="40461"/>
    </mc:Choice>
    <mc:Fallback xmlns="">
      <p:transition advClick="0" advTm="4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215340" y="286603"/>
            <a:ext cx="9940339" cy="1450757"/>
          </a:xfrm>
        </p:spPr>
        <p:txBody>
          <a:bodyPr vert="horz" lIns="91440" tIns="45720" rIns="91440" bIns="45720" rtlCol="0" anchor="b">
            <a:normAutofit/>
          </a:bodyPr>
          <a:lstStyle/>
          <a:p>
            <a:r>
              <a:rPr lang="en-US" dirty="0"/>
              <a:t>Knowledge Scenarios</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215341" y="1921397"/>
            <a:ext cx="6899959" cy="4649988"/>
          </a:xfrm>
        </p:spPr>
        <p:txBody>
          <a:bodyPr vert="horz" lIns="0" tIns="45720" rIns="0" bIns="45720" rtlCol="0">
            <a:normAutofit/>
          </a:bodyPr>
          <a:lstStyle/>
          <a:p>
            <a:r>
              <a:rPr lang="en-US" sz="2400" dirty="0"/>
              <a:t>Now that civil rights regulations and complaints have been reviewed. It is time to check your knowledge acquired through this training. </a:t>
            </a:r>
            <a:br>
              <a:rPr lang="en-US" sz="2400" dirty="0"/>
            </a:br>
            <a:endParaRPr lang="en-US" sz="2400" dirty="0"/>
          </a:p>
          <a:p>
            <a:r>
              <a:rPr lang="en-US" sz="2400" dirty="0"/>
              <a:t>The next set of questions will address possible scenarios providers and staff may encounter while administering USDA food programs. </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5548" y="2377441"/>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1C27F895-E692-44B5-B0CE-801FFE101E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6428512"/>
      </p:ext>
    </p:extLst>
  </p:cSld>
  <p:clrMapOvr>
    <a:masterClrMapping/>
  </p:clrMapOvr>
  <mc:AlternateContent xmlns:mc="http://schemas.openxmlformats.org/markup-compatibility/2006" xmlns:p14="http://schemas.microsoft.com/office/powerpoint/2010/main">
    <mc:Choice Requires="p14">
      <p:transition p14:dur="100" advClick="0" advTm="15615"/>
    </mc:Choice>
    <mc:Fallback xmlns="">
      <p:transition advClick="0" advTm="1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79" y="286603"/>
            <a:ext cx="10058401" cy="1450757"/>
          </a:xfrm>
        </p:spPr>
        <p:txBody>
          <a:bodyPr vert="horz" lIns="91440" tIns="45720" rIns="91440" bIns="45720" rtlCol="0" anchor="b">
            <a:normAutofit/>
          </a:bodyPr>
          <a:lstStyle/>
          <a:p>
            <a:r>
              <a:rPr lang="en-US" dirty="0"/>
              <a:t>Check for Learning 1</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79" y="1845732"/>
            <a:ext cx="7371472" cy="4438954"/>
          </a:xfrm>
        </p:spPr>
        <p:txBody>
          <a:bodyPr vert="horz" lIns="0" tIns="45720" rIns="0" bIns="45720" rtlCol="0">
            <a:normAutofit/>
          </a:bodyPr>
          <a:lstStyle/>
          <a:p>
            <a:r>
              <a:rPr lang="en-US" sz="2200" dirty="0"/>
              <a:t>Scenario: An individual in a wheelchair complained that the site where he was told to pick up his food package is not accessible to local public transportation.</a:t>
            </a:r>
          </a:p>
          <a:p>
            <a:r>
              <a:rPr lang="en-US" sz="2200" dirty="0"/>
              <a:t>Questions: What steps could be taken in this scenario? How can this person be accommodated? </a:t>
            </a:r>
          </a:p>
          <a:p>
            <a:r>
              <a:rPr lang="en-US" sz="2200" dirty="0"/>
              <a:t>Possible Solutions: Provide information on how to file a complaint if the person wishes to do so, offer home delivery services if available, provide information of a distribution site closer to public transportation or ask the beneficiary to identify/appoint a proxy.</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81013" y="2241963"/>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8C7BB7AF-7ED4-47A2-BC5E-625779846C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58396961"/>
      </p:ext>
    </p:extLst>
  </p:cSld>
  <p:clrMapOvr>
    <a:masterClrMapping/>
  </p:clrMapOvr>
  <mc:AlternateContent xmlns:mc="http://schemas.openxmlformats.org/markup-compatibility/2006" xmlns:p14="http://schemas.microsoft.com/office/powerpoint/2010/main">
    <mc:Choice Requires="p14">
      <p:transition p14:dur="100" advClick="0" advTm="30614"/>
    </mc:Choice>
    <mc:Fallback xmlns="">
      <p:transition advClick="0" advTm="3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Check for Learning 2</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78" y="1845732"/>
            <a:ext cx="7572160" cy="4725653"/>
          </a:xfrm>
        </p:spPr>
        <p:txBody>
          <a:bodyPr vert="horz" lIns="0" tIns="45720" rIns="0" bIns="45720" rtlCol="0">
            <a:normAutofit/>
          </a:bodyPr>
          <a:lstStyle/>
          <a:p>
            <a:r>
              <a:rPr lang="en-US" sz="2200" dirty="0"/>
              <a:t>Scenario: A beneficiary tries to speak with a volunteer at a food distribution site in a language other than English but the volunteer does not understand the beneficiary. The beneficiary leaves without being served.</a:t>
            </a:r>
          </a:p>
          <a:p>
            <a:r>
              <a:rPr lang="en-US" sz="2200" dirty="0"/>
              <a:t>Question: How should that situation have been handled by the volunteer?</a:t>
            </a:r>
          </a:p>
          <a:p>
            <a:r>
              <a:rPr lang="en-US" sz="2200" dirty="0"/>
              <a:t>Possible Solutions: The volunteer should know the site's protocol in serving persons with LEP (which vary by site). If the site has telephonic interpretation available, the volunteer would follow the protocol to access it. If the site has bilingual staff, the staff would work with the manager to get the person with LEP to that bilingual staffer.</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69438" y="2377441"/>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0DA3528E-76B6-4C85-93EC-8EDABA05C7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62965217"/>
      </p:ext>
    </p:extLst>
  </p:cSld>
  <p:clrMapOvr>
    <a:masterClrMapping/>
  </p:clrMapOvr>
  <mc:AlternateContent xmlns:mc="http://schemas.openxmlformats.org/markup-compatibility/2006" xmlns:p14="http://schemas.microsoft.com/office/powerpoint/2010/main">
    <mc:Choice Requires="p14">
      <p:transition p14:dur="100" advClick="0" advTm="30902"/>
    </mc:Choice>
    <mc:Fallback xmlns="">
      <p:transition advClick="0" advTm="3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Check for Learning 3</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81" y="1887937"/>
            <a:ext cx="7557760" cy="4259646"/>
          </a:xfrm>
        </p:spPr>
        <p:txBody>
          <a:bodyPr vert="horz" lIns="0" tIns="45720" rIns="0" bIns="45720" rtlCol="0">
            <a:noAutofit/>
          </a:bodyPr>
          <a:lstStyle/>
          <a:p>
            <a:pPr defTabSz="914266">
              <a:defRPr/>
            </a:pPr>
            <a:r>
              <a:rPr lang="en-US" sz="2200" dirty="0"/>
              <a:t>Scenario: A reviewer from the State visits a CSFP or TEFAP distribution site and sees the “</a:t>
            </a:r>
            <a:r>
              <a:rPr lang="en-US" sz="2200" i="1" dirty="0"/>
              <a:t>And Justice For All” </a:t>
            </a:r>
            <a:r>
              <a:rPr lang="en-US" sz="2200" dirty="0"/>
              <a:t>poster displayed in the manager’s office, which is located in an area that is off limits to program applicants and beneficiaries.</a:t>
            </a:r>
            <a:endParaRPr lang="en-US" sz="2200" dirty="0">
              <a:latin typeface="Arial" panose="020B0604020202020204" pitchFamily="34" charset="0"/>
              <a:cs typeface="Arial" panose="020B0604020202020204" pitchFamily="34" charset="0"/>
            </a:endParaRPr>
          </a:p>
          <a:p>
            <a:pPr defTabSz="914266">
              <a:defRPr/>
            </a:pPr>
            <a:r>
              <a:rPr lang="en-US" sz="2200" dirty="0"/>
              <a:t>Questions: Is this a Civil Rights violation? </a:t>
            </a:r>
            <a:br>
              <a:rPr lang="en-US" sz="2200" dirty="0"/>
            </a:br>
            <a:r>
              <a:rPr lang="en-US" sz="2200" dirty="0"/>
              <a:t>Why or why not?</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Answer: Yes, this is a Civil Rights violation. Per regulations, the </a:t>
            </a:r>
            <a:r>
              <a:rPr lang="en-US" sz="2200" i="1" dirty="0">
                <a:latin typeface="Arial" panose="020B0604020202020204" pitchFamily="34" charset="0"/>
                <a:cs typeface="Arial" panose="020B0604020202020204" pitchFamily="34" charset="0"/>
              </a:rPr>
              <a:t>“And Justice For All” </a:t>
            </a:r>
            <a:r>
              <a:rPr lang="en-US" sz="2200" dirty="0">
                <a:latin typeface="Arial" panose="020B0604020202020204" pitchFamily="34" charset="0"/>
                <a:cs typeface="Arial" panose="020B0604020202020204" pitchFamily="34" charset="0"/>
              </a:rPr>
              <a:t>poster must be prominently located where program applicants and </a:t>
            </a:r>
            <a:r>
              <a:rPr lang="en-US" sz="2200" dirty="0"/>
              <a:t>beneficiaries</a:t>
            </a:r>
            <a:r>
              <a:rPr lang="en-US" sz="2200" dirty="0">
                <a:latin typeface="Arial" panose="020B0604020202020204" pitchFamily="34" charset="0"/>
                <a:cs typeface="Arial" panose="020B0604020202020204" pitchFamily="34" charset="0"/>
              </a:rPr>
              <a:t> can view it. The poster must be displayed at the point of service.</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55041" y="2435140"/>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36DB1F7D-AA39-454E-B910-1F0EA04CF8C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92889763"/>
      </p:ext>
    </p:extLst>
  </p:cSld>
  <p:clrMapOvr>
    <a:masterClrMapping/>
  </p:clrMapOvr>
  <mc:AlternateContent xmlns:mc="http://schemas.openxmlformats.org/markup-compatibility/2006" xmlns:p14="http://schemas.microsoft.com/office/powerpoint/2010/main">
    <mc:Choice Requires="p14">
      <p:transition p14:dur="100" advClick="0" advTm="30900"/>
    </mc:Choice>
    <mc:Fallback xmlns="">
      <p:transition advClick="0" advTm="3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4472-DD9F-4186-9CB4-535D1016780C}"/>
              </a:ext>
            </a:extLst>
          </p:cNvPr>
          <p:cNvSpPr>
            <a:spLocks noGrp="1"/>
          </p:cNvSpPr>
          <p:nvPr>
            <p:ph type="title"/>
          </p:nvPr>
        </p:nvSpPr>
        <p:spPr>
          <a:xfrm>
            <a:off x="4688004" y="116390"/>
            <a:ext cx="6126094" cy="1515001"/>
          </a:xfrm>
        </p:spPr>
        <p:txBody>
          <a:bodyPr vert="horz" lIns="91440" tIns="45720" rIns="91440" bIns="45720" rtlCol="0" anchor="b">
            <a:normAutofit/>
          </a:bodyPr>
          <a:lstStyle/>
          <a:p>
            <a:r>
              <a:rPr lang="en-US" sz="4800" dirty="0">
                <a:solidFill>
                  <a:schemeClr val="tx1">
                    <a:lumMod val="75000"/>
                    <a:lumOff val="25000"/>
                  </a:schemeClr>
                </a:solidFill>
                <a:uFill>
                  <a:solidFill>
                    <a:schemeClr val="bg1">
                      <a:lumMod val="75000"/>
                    </a:schemeClr>
                  </a:solidFill>
                </a:uFill>
              </a:rPr>
              <a:t>Required Training</a:t>
            </a:r>
          </a:p>
        </p:txBody>
      </p:sp>
      <p:sp>
        <p:nvSpPr>
          <p:cNvPr id="4" name="Content Placeholder 3">
            <a:extLst>
              <a:ext uri="{FF2B5EF4-FFF2-40B4-BE49-F238E27FC236}">
                <a16:creationId xmlns:a16="http://schemas.microsoft.com/office/drawing/2014/main" id="{3B427A8F-D91E-4C92-AE1D-C581ECD7E4AA}"/>
              </a:ext>
            </a:extLst>
          </p:cNvPr>
          <p:cNvSpPr>
            <a:spLocks noGrp="1"/>
          </p:cNvSpPr>
          <p:nvPr>
            <p:ph idx="1"/>
          </p:nvPr>
        </p:nvSpPr>
        <p:spPr>
          <a:xfrm>
            <a:off x="4771705" y="1966017"/>
            <a:ext cx="6693463" cy="4237835"/>
          </a:xfrm>
        </p:spPr>
        <p:txBody>
          <a:bodyPr vert="horz" lIns="0" tIns="45720" rIns="0" bIns="45720" rtlCol="0">
            <a:normAutofit/>
          </a:bodyPr>
          <a:lstStyle/>
          <a:p>
            <a:pPr marL="0" indent="0">
              <a:buClrTx/>
              <a:buNone/>
            </a:pPr>
            <a:r>
              <a:rPr lang="en-US" sz="2400" dirty="0"/>
              <a:t>Providers are required to complete the civil rights training annually.</a:t>
            </a:r>
          </a:p>
          <a:p>
            <a:pPr marL="0" indent="0">
              <a:buClrTx/>
              <a:buNone/>
            </a:pPr>
            <a:r>
              <a:rPr lang="en-US" sz="2400" dirty="0"/>
              <a:t>All staff and volunteers assigned to determine program eligibility or handle confidential information of beneficiaries must review and sign the Civil Rights checklist.</a:t>
            </a:r>
          </a:p>
          <a:p>
            <a:pPr marL="0" indent="0">
              <a:buClrTx/>
              <a:buNone/>
            </a:pPr>
            <a:r>
              <a:rPr lang="en-US" sz="2400" dirty="0"/>
              <a:t>In addition, all staff at the state agency, program management staff at any provider and lead program volunteers at any distribution sites must review and complete the Civil Rights presentation. </a:t>
            </a:r>
          </a:p>
        </p:txBody>
      </p:sp>
      <p:pic>
        <p:nvPicPr>
          <p:cNvPr id="6" name="Graphic 5">
            <a:extLst>
              <a:ext uri="{FF2B5EF4-FFF2-40B4-BE49-F238E27FC236}">
                <a16:creationId xmlns:a16="http://schemas.microsoft.com/office/drawing/2014/main" id="{7C17B776-A7AF-44CE-B306-DE36BF515DE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462" y="1803458"/>
            <a:ext cx="3200400" cy="32004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975219DE-C821-412B-BF34-1F970885C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9" name="Rectangle 18" hidden="1">
            <a:extLst>
              <a:ext uri="{FF2B5EF4-FFF2-40B4-BE49-F238E27FC236}">
                <a16:creationId xmlns:a16="http://schemas.microsoft.com/office/drawing/2014/main" id="{5883DAC5-877A-4069-84E0-F651E2679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hidden="1">
            <a:extLst>
              <a:ext uri="{FF2B5EF4-FFF2-40B4-BE49-F238E27FC236}">
                <a16:creationId xmlns:a16="http://schemas.microsoft.com/office/drawing/2014/main" id="{10A9524C-9867-46B4-ABAF-CB92D6611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5BC39F26-95DD-4F9A-B786-AB62CFD498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9351332"/>
      </p:ext>
    </p:extLst>
  </p:cSld>
  <p:clrMapOvr>
    <a:masterClrMapping/>
  </p:clrMapOvr>
  <mc:AlternateContent xmlns:mc="http://schemas.openxmlformats.org/markup-compatibility/2006" xmlns:p14="http://schemas.microsoft.com/office/powerpoint/2010/main">
    <mc:Choice Requires="p14">
      <p:transition p14:dur="100" advClick="0" advTm="20711"/>
    </mc:Choice>
    <mc:Fallback xmlns="">
      <p:transition advClick="0" advTm="2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3853-92F4-40D3-915D-1DB2BF667585}"/>
              </a:ext>
            </a:extLst>
          </p:cNvPr>
          <p:cNvSpPr>
            <a:spLocks noGrp="1"/>
          </p:cNvSpPr>
          <p:nvPr>
            <p:ph type="title"/>
          </p:nvPr>
        </p:nvSpPr>
        <p:spPr>
          <a:xfrm>
            <a:off x="830928" y="0"/>
            <a:ext cx="10909073" cy="1654629"/>
          </a:xfrm>
        </p:spPr>
        <p:txBody>
          <a:bodyPr vert="horz" lIns="91440" tIns="45720" rIns="91440" bIns="45720" rtlCol="0" anchor="b">
            <a:normAutofit/>
          </a:bodyPr>
          <a:lstStyle/>
          <a:p>
            <a:pPr algn="ctr"/>
            <a:r>
              <a:rPr lang="en-US" sz="6000" dirty="0">
                <a:solidFill>
                  <a:schemeClr val="tx1">
                    <a:lumMod val="85000"/>
                    <a:lumOff val="15000"/>
                  </a:schemeClr>
                </a:solidFill>
              </a:rPr>
              <a:t>Congratulations! </a:t>
            </a:r>
          </a:p>
        </p:txBody>
      </p:sp>
      <p:sp>
        <p:nvSpPr>
          <p:cNvPr id="3" name="Content Placeholder 2">
            <a:extLst>
              <a:ext uri="{FF2B5EF4-FFF2-40B4-BE49-F238E27FC236}">
                <a16:creationId xmlns:a16="http://schemas.microsoft.com/office/drawing/2014/main" id="{ACAF92F7-49B0-416C-813B-037A6EADA134}"/>
              </a:ext>
            </a:extLst>
          </p:cNvPr>
          <p:cNvSpPr>
            <a:spLocks noGrp="1"/>
          </p:cNvSpPr>
          <p:nvPr>
            <p:ph sz="half" idx="1"/>
          </p:nvPr>
        </p:nvSpPr>
        <p:spPr>
          <a:xfrm>
            <a:off x="414068" y="4706112"/>
            <a:ext cx="11542143" cy="1654629"/>
          </a:xfrm>
        </p:spPr>
        <p:txBody>
          <a:bodyPr vert="horz" lIns="91440" tIns="45720" rIns="91440" bIns="45720" rtlCol="0">
            <a:normAutofit fontScale="70000" lnSpcReduction="20000"/>
          </a:bodyPr>
          <a:lstStyle/>
          <a:p>
            <a:pPr marL="0" indent="0" algn="ctr">
              <a:buNone/>
            </a:pPr>
            <a:r>
              <a:rPr lang="en-US" sz="4000" cap="all" spc="200" dirty="0">
                <a:solidFill>
                  <a:schemeClr val="tx1">
                    <a:lumMod val="85000"/>
                    <a:lumOff val="15000"/>
                  </a:schemeClr>
                </a:solidFill>
                <a:latin typeface="+mj-lt"/>
              </a:rPr>
              <a:t>YOU HAVE COMPLETED THE ANNUAL </a:t>
            </a:r>
          </a:p>
          <a:p>
            <a:pPr marL="0" indent="0" algn="ctr">
              <a:buNone/>
            </a:pPr>
            <a:r>
              <a:rPr lang="en-US" sz="4000" cap="all" spc="200" dirty="0">
                <a:solidFill>
                  <a:schemeClr val="tx1">
                    <a:lumMod val="85000"/>
                    <a:lumOff val="15000"/>
                  </a:schemeClr>
                </a:solidFill>
                <a:latin typeface="+mj-lt"/>
              </a:rPr>
              <a:t>CIVIL RIGHTS TRAINING! </a:t>
            </a:r>
            <a:br>
              <a:rPr lang="en-US" cap="all" spc="200" dirty="0">
                <a:solidFill>
                  <a:schemeClr val="tx1">
                    <a:lumMod val="85000"/>
                    <a:lumOff val="15000"/>
                  </a:schemeClr>
                </a:solidFill>
                <a:latin typeface="+mj-lt"/>
              </a:rPr>
            </a:br>
            <a:endParaRPr lang="en-US" cap="all" spc="200" dirty="0">
              <a:solidFill>
                <a:schemeClr val="tx1">
                  <a:lumMod val="85000"/>
                  <a:lumOff val="15000"/>
                </a:schemeClr>
              </a:solidFill>
              <a:latin typeface="+mj-lt"/>
            </a:endParaRPr>
          </a:p>
          <a:p>
            <a:pPr marL="0" indent="0" algn="ctr">
              <a:buNone/>
            </a:pPr>
            <a:r>
              <a:rPr lang="en-US" sz="2800" cap="all" spc="200" dirty="0">
                <a:solidFill>
                  <a:schemeClr val="tx1">
                    <a:lumMod val="85000"/>
                    <a:lumOff val="15000"/>
                  </a:schemeClr>
                </a:solidFill>
                <a:latin typeface="+mj-lt"/>
              </a:rPr>
              <a:t>PLEASE SIGN THE LEVEL 2 TRAINING CERTIFICATION ON THE FDU 113 FORM. </a:t>
            </a:r>
          </a:p>
        </p:txBody>
      </p:sp>
      <p:pic>
        <p:nvPicPr>
          <p:cNvPr id="6" name="Content Placeholder 5" descr="Certificate">
            <a:extLst>
              <a:ext uri="{FF2B5EF4-FFF2-40B4-BE49-F238E27FC236}">
                <a16:creationId xmlns:a16="http://schemas.microsoft.com/office/drawing/2014/main" id="{E463C697-DA20-484E-9F1D-2823BCAA54AB}"/>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1691" y="1448525"/>
            <a:ext cx="3646571" cy="3646571"/>
          </a:xfrm>
          <a:prstGeom prst="rect">
            <a:avLst/>
          </a:prstGeom>
        </p:spPr>
      </p:pic>
      <p:sp>
        <p:nvSpPr>
          <p:cNvPr id="24" name="Rectangle 10" hidden="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2" hidden="1">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4" hidden="1">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6" hidden="1">
            <a:extLst>
              <a:ext uri="{FF2B5EF4-FFF2-40B4-BE49-F238E27FC236}">
                <a16:creationId xmlns:a16="http://schemas.microsoft.com/office/drawing/2014/main" id="{4334CDA8-27BF-440A-ACE0-20D621D0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18" hidden="1">
            <a:extLst>
              <a:ext uri="{FF2B5EF4-FFF2-40B4-BE49-F238E27FC236}">
                <a16:creationId xmlns:a16="http://schemas.microsoft.com/office/drawing/2014/main" id="{4CA9F026-1368-4592-87F9-1B3A23C2D5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159" y="5433708"/>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0" hidden="1">
            <a:extLst>
              <a:ext uri="{FF2B5EF4-FFF2-40B4-BE49-F238E27FC236}">
                <a16:creationId xmlns:a16="http://schemas.microsoft.com/office/drawing/2014/main" id="{8F773DB8-304B-436F-BEFA-3FAAF35CF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F1D7F3A9-0DAE-479A-B0B2-2E25F880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9E75BDBD-827C-41A2-9999-698B15B4BF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766651"/>
      </p:ext>
    </p:extLst>
  </p:cSld>
  <p:clrMapOvr>
    <a:masterClrMapping/>
  </p:clrMapOvr>
  <mc:AlternateContent xmlns:mc="http://schemas.openxmlformats.org/markup-compatibility/2006" xmlns:p14="http://schemas.microsoft.com/office/powerpoint/2010/main">
    <mc:Choice Requires="p14">
      <p:transition p14:dur="100" advClick="0" advTm="10395"/>
    </mc:Choice>
    <mc:Fallback xmlns="">
      <p:transition advClick="0" advTm="10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Resources</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097278" y="1845734"/>
            <a:ext cx="10000213" cy="4282350"/>
          </a:xfrm>
        </p:spPr>
        <p:txBody>
          <a:bodyPr vert="horz" lIns="0" tIns="45720" rIns="0" bIns="45720" rtlCol="0">
            <a:normAutofit/>
          </a:bodyPr>
          <a:lstStyle/>
          <a:p>
            <a:r>
              <a:rPr lang="en-US" sz="2400" dirty="0">
                <a:hlinkClick r:id="rId5"/>
              </a:rPr>
              <a:t>USDA Civil Rights Division website</a:t>
            </a:r>
            <a:br>
              <a:rPr lang="en-US" sz="2400" dirty="0"/>
            </a:br>
            <a:r>
              <a:rPr lang="en-US" sz="2400" dirty="0"/>
              <a:t>https://www.fns.usda.gov/civil-rights</a:t>
            </a:r>
          </a:p>
          <a:p>
            <a:r>
              <a:rPr lang="en-US" sz="2400" dirty="0">
                <a:hlinkClick r:id="rId6"/>
              </a:rPr>
              <a:t>USDA Program Discrimination Complaint Form</a:t>
            </a:r>
            <a:br>
              <a:rPr lang="en-US" sz="2400" dirty="0"/>
            </a:br>
            <a:r>
              <a:rPr lang="en-US" sz="2400" dirty="0"/>
              <a:t>https://www.fns.usda.gov/cr/and-justice-all-posters-guidance-and-translations</a:t>
            </a:r>
          </a:p>
          <a:p>
            <a:r>
              <a:rPr lang="en-US" sz="2400" dirty="0">
                <a:hlinkClick r:id="rId7"/>
              </a:rPr>
              <a:t>Nondiscrimination Statement webpage</a:t>
            </a:r>
            <a:br>
              <a:rPr lang="en-US" sz="2400" dirty="0"/>
            </a:br>
            <a:r>
              <a:rPr lang="en-US" sz="2400" dirty="0"/>
              <a:t>https://www.fns.usda.gov/cr/fns-nondiscrimination-statement</a:t>
            </a:r>
          </a:p>
          <a:p>
            <a:r>
              <a:rPr lang="en-US" sz="2400" dirty="0">
                <a:hlinkClick r:id="rId6"/>
              </a:rPr>
              <a:t>And Justice for All Posters Guidance and Translations webpage</a:t>
            </a:r>
            <a:br>
              <a:rPr lang="en-US" sz="2400" dirty="0"/>
            </a:br>
            <a:r>
              <a:rPr lang="en-US" sz="2400" dirty="0"/>
              <a:t>https://www.fns.usda.gov/cr/and-justice-all-posters-guidance-and-translations</a:t>
            </a:r>
          </a:p>
        </p:txBody>
      </p: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95B79AAC-FC5B-4EDE-9B3C-FE7612AA4A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1638671"/>
      </p:ext>
    </p:extLst>
  </p:cSld>
  <p:clrMapOvr>
    <a:masterClrMapping/>
  </p:clrMapOvr>
  <mc:AlternateContent xmlns:mc="http://schemas.openxmlformats.org/markup-compatibility/2006" xmlns:p14="http://schemas.microsoft.com/office/powerpoint/2010/main">
    <mc:Choice Requires="p14">
      <p:transition p14:dur="100" advClick="0" advTm="10430"/>
    </mc:Choice>
    <mc:Fallback xmlns="">
      <p:transition advClick="0" advTm="1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6C5E-4A47-4F7A-8361-B1F9BDEE17B6}"/>
              </a:ext>
            </a:extLst>
          </p:cNvPr>
          <p:cNvSpPr>
            <a:spLocks noGrp="1"/>
          </p:cNvSpPr>
          <p:nvPr>
            <p:ph type="title"/>
          </p:nvPr>
        </p:nvSpPr>
        <p:spPr/>
        <p:txBody>
          <a:bodyPr/>
          <a:lstStyle/>
          <a:p>
            <a:r>
              <a:rPr lang="en-US" dirty="0"/>
              <a:t>Common Terms</a:t>
            </a:r>
          </a:p>
        </p:txBody>
      </p:sp>
      <p:sp>
        <p:nvSpPr>
          <p:cNvPr id="5" name="Content Placeholder 4">
            <a:extLst>
              <a:ext uri="{FF2B5EF4-FFF2-40B4-BE49-F238E27FC236}">
                <a16:creationId xmlns:a16="http://schemas.microsoft.com/office/drawing/2014/main" id="{4399311F-4EED-4113-A22E-9EA997503D6A}"/>
              </a:ext>
            </a:extLst>
          </p:cNvPr>
          <p:cNvSpPr>
            <a:spLocks noGrp="1"/>
          </p:cNvSpPr>
          <p:nvPr>
            <p:ph sz="half" idx="1"/>
          </p:nvPr>
        </p:nvSpPr>
        <p:spPr>
          <a:xfrm>
            <a:off x="1187767" y="1837881"/>
            <a:ext cx="7565707" cy="4037003"/>
          </a:xfrm>
          <a:prstGeom prst="rect">
            <a:avLst/>
          </a:prstGeom>
        </p:spPr>
        <p:txBody>
          <a:bodyPr wrap="square">
            <a:spAutoFit/>
          </a:bodyPr>
          <a:lstStyle/>
          <a:p>
            <a:r>
              <a:rPr lang="en-US" dirty="0"/>
              <a:t>USDA – United States Department of Agriculture</a:t>
            </a:r>
          </a:p>
          <a:p>
            <a:r>
              <a:rPr lang="en-US" dirty="0"/>
              <a:t>TEFAP – The Emergency Food Assistance Program</a:t>
            </a:r>
          </a:p>
          <a:p>
            <a:r>
              <a:rPr lang="en-US" dirty="0"/>
              <a:t>CSFP – Commodity Supplemental Food Program</a:t>
            </a:r>
          </a:p>
          <a:p>
            <a:r>
              <a:rPr lang="en-US" dirty="0"/>
              <a:t>State Agency –The California Department of Social Services (CDSS), the agency designated to administer TEFAP &amp; CSFP at the state level.</a:t>
            </a:r>
          </a:p>
          <a:p>
            <a:r>
              <a:rPr lang="en-US" dirty="0"/>
              <a:t>Providers – Any agency administering USDA food programs on behalf of the state agency. </a:t>
            </a:r>
          </a:p>
          <a:p>
            <a:r>
              <a:rPr lang="en-US" dirty="0"/>
              <a:t>Beneficiaries – Any individual who wishes to apply, participate or receive benefits for any of the USDA food programs. It can be a client, an applicant, current beneficiary or returning.</a:t>
            </a:r>
          </a:p>
        </p:txBody>
      </p:sp>
      <p:pic>
        <p:nvPicPr>
          <p:cNvPr id="6" name="Content Placeholder 5">
            <a:extLst>
              <a:ext uri="{FF2B5EF4-FFF2-40B4-BE49-F238E27FC236}">
                <a16:creationId xmlns:a16="http://schemas.microsoft.com/office/drawing/2014/main" id="{EAFC86CA-98BD-4E85-B0D0-7F91EC314AE7}"/>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8642231" y="2377441"/>
            <a:ext cx="2743200" cy="2743200"/>
          </a:xfrm>
          <a:prstGeom prst="rect">
            <a:avLst/>
          </a:prstGeom>
        </p:spPr>
      </p:pic>
      <p:pic>
        <p:nvPicPr>
          <p:cNvPr id="3" name="Audio 2">
            <a:hlinkClick r:id="" action="ppaction://media"/>
            <a:extLst>
              <a:ext uri="{FF2B5EF4-FFF2-40B4-BE49-F238E27FC236}">
                <a16:creationId xmlns:a16="http://schemas.microsoft.com/office/drawing/2014/main" id="{6D1B7D5E-AEC8-4BAD-B799-885580D494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9626054"/>
      </p:ext>
    </p:extLst>
  </p:cSld>
  <p:clrMapOvr>
    <a:masterClrMapping/>
  </p:clrMapOvr>
  <mc:AlternateContent xmlns:mc="http://schemas.openxmlformats.org/markup-compatibility/2006" xmlns:p14="http://schemas.microsoft.com/office/powerpoint/2010/main">
    <mc:Choice Requires="p14">
      <p:transition p14:dur="100" advClick="0" advTm="20338"/>
    </mc:Choice>
    <mc:Fallback xmlns="">
      <p:transition advClick="0" advTm="20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6E1A-1336-4B4E-8845-0E8CA39618F2}"/>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dirty="0"/>
              <a:t>Agenda Topics</a:t>
            </a:r>
          </a:p>
        </p:txBody>
      </p:sp>
      <p:sp>
        <p:nvSpPr>
          <p:cNvPr id="5" name="Content Placeholder 4">
            <a:extLst>
              <a:ext uri="{FF2B5EF4-FFF2-40B4-BE49-F238E27FC236}">
                <a16:creationId xmlns:a16="http://schemas.microsoft.com/office/drawing/2014/main" id="{8833F272-AF42-4199-B2DF-C205746BA569}"/>
              </a:ext>
            </a:extLst>
          </p:cNvPr>
          <p:cNvSpPr>
            <a:spLocks noGrp="1"/>
          </p:cNvSpPr>
          <p:nvPr>
            <p:ph idx="1"/>
          </p:nvPr>
        </p:nvSpPr>
        <p:spPr>
          <a:xfrm>
            <a:off x="1097280" y="1845733"/>
            <a:ext cx="10058400" cy="4725663"/>
          </a:xfrm>
        </p:spPr>
        <p:txBody>
          <a:bodyPr>
            <a:noAutofit/>
          </a:bodyPr>
          <a:lstStyle/>
          <a:p>
            <a:pPr lvl="2">
              <a:buClrTx/>
              <a:buFont typeface="Calibri" panose="020F0502020204030204" pitchFamily="34" charset="0"/>
              <a:buChar char="•"/>
            </a:pPr>
            <a:r>
              <a:rPr lang="en-US" sz="2000" dirty="0"/>
              <a:t>Definitions of Civil Rights </a:t>
            </a:r>
          </a:p>
          <a:p>
            <a:pPr lvl="2">
              <a:buClrTx/>
              <a:buFont typeface="Calibri" panose="020F0502020204030204" pitchFamily="34" charset="0"/>
              <a:buChar char="•"/>
            </a:pPr>
            <a:r>
              <a:rPr lang="en-US" sz="2000" dirty="0"/>
              <a:t>Legal Authorities</a:t>
            </a:r>
          </a:p>
          <a:p>
            <a:pPr lvl="2">
              <a:buClrTx/>
              <a:buFont typeface="Calibri" panose="020F0502020204030204" pitchFamily="34" charset="0"/>
              <a:buChar char="•"/>
            </a:pPr>
            <a:r>
              <a:rPr lang="en-US" sz="2000" dirty="0"/>
              <a:t>Protected Classes</a:t>
            </a:r>
          </a:p>
          <a:p>
            <a:pPr lvl="2">
              <a:buClrTx/>
              <a:buFont typeface="Calibri" panose="020F0502020204030204" pitchFamily="34" charset="0"/>
              <a:buChar char="•"/>
            </a:pPr>
            <a:r>
              <a:rPr lang="en-US" sz="2000" dirty="0"/>
              <a:t>Public Notification</a:t>
            </a:r>
          </a:p>
          <a:p>
            <a:pPr lvl="2">
              <a:buClrTx/>
              <a:buFont typeface="Calibri" panose="020F0502020204030204" pitchFamily="34" charset="0"/>
              <a:buChar char="•"/>
            </a:pPr>
            <a:r>
              <a:rPr lang="en-US" sz="2000" dirty="0"/>
              <a:t>Nondiscrimination Statement</a:t>
            </a:r>
          </a:p>
          <a:p>
            <a:pPr lvl="2">
              <a:buClrTx/>
              <a:buFont typeface="Calibri" panose="020F0502020204030204" pitchFamily="34" charset="0"/>
              <a:buChar char="•"/>
            </a:pPr>
            <a:r>
              <a:rPr lang="en-US" sz="2000" dirty="0"/>
              <a:t>Language Access for Individuals with Limited English Proficiency (LEP)</a:t>
            </a:r>
          </a:p>
          <a:p>
            <a:pPr lvl="2">
              <a:buClrTx/>
              <a:buFont typeface="Calibri" panose="020F0502020204030204" pitchFamily="34" charset="0"/>
              <a:buChar char="•"/>
            </a:pPr>
            <a:r>
              <a:rPr lang="en-US" sz="2000" dirty="0"/>
              <a:t>Reasonable Accommodation Mandates</a:t>
            </a:r>
          </a:p>
          <a:p>
            <a:pPr lvl="2">
              <a:buClrTx/>
              <a:buFont typeface="Calibri" panose="020F0502020204030204" pitchFamily="34" charset="0"/>
              <a:buChar char="•"/>
            </a:pPr>
            <a:r>
              <a:rPr lang="en-US" sz="2000" dirty="0"/>
              <a:t>Faith Based Organizations Requirements</a:t>
            </a:r>
          </a:p>
          <a:p>
            <a:pPr lvl="2">
              <a:buClrTx/>
              <a:buFont typeface="Calibri" panose="020F0502020204030204" pitchFamily="34" charset="0"/>
              <a:buChar char="•"/>
            </a:pPr>
            <a:r>
              <a:rPr lang="en-US" sz="2000" dirty="0"/>
              <a:t>Procedures for Civil Rights Complaints</a:t>
            </a:r>
          </a:p>
          <a:p>
            <a:pPr lvl="2">
              <a:buClrTx/>
              <a:buFont typeface="Calibri" panose="020F0502020204030204" pitchFamily="34" charset="0"/>
              <a:buChar char="•"/>
            </a:pPr>
            <a:r>
              <a:rPr lang="en-US" sz="2000" dirty="0"/>
              <a:t>Customer Service and Conflict Resolution</a:t>
            </a:r>
          </a:p>
          <a:p>
            <a:pPr lvl="2">
              <a:buClrTx/>
              <a:buFont typeface="Calibri" panose="020F0502020204030204" pitchFamily="34" charset="0"/>
              <a:buChar char="•"/>
            </a:pPr>
            <a:r>
              <a:rPr lang="en-US" sz="2000" dirty="0"/>
              <a:t>Civil Rights Compliance Review</a:t>
            </a:r>
          </a:p>
          <a:p>
            <a:pPr lvl="2">
              <a:buClrTx/>
              <a:buFont typeface="Calibri" panose="020F0502020204030204" pitchFamily="34" charset="0"/>
              <a:buChar char="•"/>
            </a:pPr>
            <a:r>
              <a:rPr lang="en-US" sz="2000" dirty="0"/>
              <a:t>Racial &amp; Ethnic Data Collection (CSFP only)</a:t>
            </a:r>
          </a:p>
        </p:txBody>
      </p:sp>
      <p:pic>
        <p:nvPicPr>
          <p:cNvPr id="3" name="Audio 2">
            <a:hlinkClick r:id="" action="ppaction://media"/>
            <a:extLst>
              <a:ext uri="{FF2B5EF4-FFF2-40B4-BE49-F238E27FC236}">
                <a16:creationId xmlns:a16="http://schemas.microsoft.com/office/drawing/2014/main" id="{A26AABE5-69BC-4086-A49B-33A93FE403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7092663"/>
      </p:ext>
    </p:extLst>
  </p:cSld>
  <p:clrMapOvr>
    <a:masterClrMapping/>
  </p:clrMapOvr>
  <mc:AlternateContent xmlns:mc="http://schemas.openxmlformats.org/markup-compatibility/2006" xmlns:p14="http://schemas.microsoft.com/office/powerpoint/2010/main">
    <mc:Choice Requires="p14">
      <p:transition p14:dur="100" advClick="0" advTm="18081"/>
    </mc:Choice>
    <mc:Fallback xmlns="">
      <p:transition advClick="0" advTm="1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Training Objectives</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09674" y="1845734"/>
            <a:ext cx="7760705" cy="4358296"/>
          </a:xfrm>
        </p:spPr>
        <p:txBody>
          <a:bodyPr vert="horz" lIns="0" tIns="45720" rIns="0" bIns="45720" rtlCol="0">
            <a:noAutofit/>
          </a:bodyPr>
          <a:lstStyle/>
          <a:p>
            <a:r>
              <a:rPr lang="en-US" sz="2400" dirty="0"/>
              <a:t>At the completion of this training, you will be able to:</a:t>
            </a:r>
            <a:br>
              <a:rPr lang="en-US" sz="2400" dirty="0"/>
            </a:br>
            <a:endParaRPr lang="en-US" sz="2400" dirty="0"/>
          </a:p>
          <a:p>
            <a:pPr marL="464033" lvl="1" indent="-171425">
              <a:buClrTx/>
              <a:buFont typeface="Arial" panose="020B0604020202020204" pitchFamily="34" charset="0"/>
              <a:buChar char="•"/>
            </a:pPr>
            <a:r>
              <a:rPr lang="en-US" altLang="en-US" sz="2400" dirty="0">
                <a:cs typeface="Arial" panose="020B0604020202020204" pitchFamily="34" charset="0"/>
              </a:rPr>
              <a:t>Define all the protected classes</a:t>
            </a:r>
          </a:p>
          <a:p>
            <a:pPr marL="464033" lvl="1" indent="-171425">
              <a:buClrTx/>
              <a:buFont typeface="Arial" panose="020B0604020202020204" pitchFamily="34" charset="0"/>
              <a:buChar char="•"/>
            </a:pPr>
            <a:r>
              <a:rPr lang="en-US" altLang="en-US" sz="2400" dirty="0">
                <a:cs typeface="Arial" panose="020B0604020202020204" pitchFamily="34" charset="0"/>
              </a:rPr>
              <a:t>Prevent discrimination based on any of the protected classes at a distribution site</a:t>
            </a:r>
          </a:p>
          <a:p>
            <a:pPr marL="464033" lvl="1" indent="-171425">
              <a:buClrTx/>
              <a:buFont typeface="Arial" panose="020B0604020202020204" pitchFamily="34" charset="0"/>
              <a:buChar char="•"/>
            </a:pPr>
            <a:r>
              <a:rPr lang="en-US" altLang="en-US" sz="2400" dirty="0">
                <a:cs typeface="Arial" panose="020B0604020202020204" pitchFamily="34" charset="0"/>
              </a:rPr>
              <a:t>Understand civil rights mandated requirements</a:t>
            </a:r>
          </a:p>
          <a:p>
            <a:pPr marL="464033" lvl="1" indent="-171425">
              <a:buClrTx/>
              <a:buFont typeface="Arial" panose="020B0604020202020204" pitchFamily="34" charset="0"/>
              <a:buChar char="•"/>
            </a:pPr>
            <a:r>
              <a:rPr lang="en-US" altLang="en-US" sz="2400" dirty="0">
                <a:cs typeface="Arial" panose="020B0604020202020204" pitchFamily="34" charset="0"/>
              </a:rPr>
              <a:t>Identify the requirements for serving individuals with Limited English Proficiency (LEP)</a:t>
            </a:r>
          </a:p>
          <a:p>
            <a:pPr marL="464033" lvl="1" indent="-171425">
              <a:buClrTx/>
              <a:buFont typeface="Arial" panose="020B0604020202020204" pitchFamily="34" charset="0"/>
              <a:buChar char="•"/>
            </a:pPr>
            <a:r>
              <a:rPr lang="en-US" altLang="en-US" sz="2400" dirty="0">
                <a:cs typeface="Arial" panose="020B0604020202020204" pitchFamily="34" charset="0"/>
              </a:rPr>
              <a:t>Understand accommodations required for serving individuals with disabilities</a:t>
            </a:r>
          </a:p>
          <a:p>
            <a:pPr marL="464033" lvl="1" indent="-171425">
              <a:buClrTx/>
              <a:buFont typeface="Arial" panose="020B0604020202020204" pitchFamily="34" charset="0"/>
              <a:buChar char="•"/>
            </a:pPr>
            <a:r>
              <a:rPr lang="en-US" altLang="en-US" sz="2400" dirty="0">
                <a:cs typeface="Arial" panose="020B0604020202020204" pitchFamily="34" charset="0"/>
              </a:rPr>
              <a:t>Identify the requirements for data collection </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694821" y="2485814"/>
            <a:ext cx="2743200" cy="2743200"/>
          </a:xfrm>
          <a:prstGeom prst="rect">
            <a:avLst/>
          </a:prstGeom>
        </p:spPr>
      </p:pic>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Audio 3">
            <a:hlinkClick r:id="" action="ppaction://media"/>
            <a:extLst>
              <a:ext uri="{FF2B5EF4-FFF2-40B4-BE49-F238E27FC236}">
                <a16:creationId xmlns:a16="http://schemas.microsoft.com/office/drawing/2014/main" id="{4AA04283-0546-47D3-A069-35CE642EB0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6983122"/>
      </p:ext>
    </p:extLst>
  </p:cSld>
  <p:clrMapOvr>
    <a:masterClrMapping/>
  </p:clrMapOvr>
  <mc:AlternateContent xmlns:mc="http://schemas.openxmlformats.org/markup-compatibility/2006" xmlns:p14="http://schemas.microsoft.com/office/powerpoint/2010/main">
    <mc:Choice Requires="p14">
      <p:transition p14:dur="100" advClick="0" advTm="22212"/>
    </mc:Choice>
    <mc:Fallback xmlns="">
      <p:transition advClick="0" advTm="2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Civil Rights Information</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02055" y="1895688"/>
            <a:ext cx="8008620" cy="4219362"/>
          </a:xfrm>
        </p:spPr>
        <p:txBody>
          <a:bodyPr vert="horz" lIns="0" tIns="45720" rIns="0" bIns="45720" rtlCol="0">
            <a:normAutofit/>
          </a:bodyPr>
          <a:lstStyle/>
          <a:p>
            <a:r>
              <a:rPr lang="en-US" sz="2400" b="1" dirty="0"/>
              <a:t>Why is this training required? </a:t>
            </a:r>
            <a:br>
              <a:rPr lang="en-US" sz="2400" b="1" dirty="0"/>
            </a:br>
            <a:r>
              <a:rPr lang="en-US" sz="2400" dirty="0"/>
              <a:t>TEFAP and CSFP programs receive federal funding from USDA. Therefore, it is required to follow federal civil rights requirements. </a:t>
            </a:r>
          </a:p>
          <a:p>
            <a:r>
              <a:rPr lang="en-US" sz="2400" b="1" dirty="0"/>
              <a:t>What are providers responsible for regarding civil rights mandates? </a:t>
            </a:r>
            <a:br>
              <a:rPr lang="en-US" sz="2400" b="1" dirty="0"/>
            </a:br>
            <a:r>
              <a:rPr lang="en-US" sz="2400" dirty="0"/>
              <a:t>Providers must create a system for responding to client complaints on the basis of perceived or actual discrimination.</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4475" y="2512864"/>
            <a:ext cx="2743200" cy="2743200"/>
          </a:xfrm>
          <a:prstGeom prst="rect">
            <a:avLst/>
          </a:prstGeom>
        </p:spPr>
      </p:pic>
      <p:sp>
        <p:nvSpPr>
          <p:cNvPr id="26" name="Rectangle 25">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89A16A58-3FCA-4383-9C58-999784D2E2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0120156"/>
      </p:ext>
    </p:extLst>
  </p:cSld>
  <p:clrMapOvr>
    <a:masterClrMapping/>
  </p:clrMapOvr>
  <mc:AlternateContent xmlns:mc="http://schemas.openxmlformats.org/markup-compatibility/2006" xmlns:p14="http://schemas.microsoft.com/office/powerpoint/2010/main">
    <mc:Choice Requires="p14">
      <p:transition p14:dur="100" advClick="0" advTm="20426"/>
    </mc:Choice>
    <mc:Fallback xmlns="">
      <p:transition advClick="0" advTm="2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3B79-C3D3-403E-ADE0-93A1A6FA345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What are Civil Rights?</a:t>
            </a:r>
          </a:p>
        </p:txBody>
      </p:sp>
      <p:sp>
        <p:nvSpPr>
          <p:cNvPr id="3" name="Content Placeholder 2">
            <a:extLst>
              <a:ext uri="{FF2B5EF4-FFF2-40B4-BE49-F238E27FC236}">
                <a16:creationId xmlns:a16="http://schemas.microsoft.com/office/drawing/2014/main" id="{42E37265-85F5-471A-854F-F76AE25ED64D}"/>
              </a:ext>
            </a:extLst>
          </p:cNvPr>
          <p:cNvSpPr>
            <a:spLocks noGrp="1"/>
          </p:cNvSpPr>
          <p:nvPr>
            <p:ph sz="half" idx="1"/>
          </p:nvPr>
        </p:nvSpPr>
        <p:spPr>
          <a:xfrm>
            <a:off x="1219200" y="1896462"/>
            <a:ext cx="6801370" cy="4242482"/>
          </a:xfrm>
        </p:spPr>
        <p:txBody>
          <a:bodyPr vert="horz" lIns="0" tIns="45720" rIns="0" bIns="45720" rtlCol="0">
            <a:normAutofit/>
          </a:bodyPr>
          <a:lstStyle/>
          <a:p>
            <a:pPr marL="0">
              <a:buNone/>
            </a:pPr>
            <a:r>
              <a:rPr lang="en-US" sz="2400" dirty="0"/>
              <a:t>Civil Rights are the rights of individuals to receive equal treatment and to be free from unfair treatment or discrimination based on established legally protected classes.</a:t>
            </a:r>
            <a:br>
              <a:rPr lang="en-US" sz="2400" dirty="0"/>
            </a:br>
            <a:endParaRPr lang="en-US" sz="2400" dirty="0"/>
          </a:p>
          <a:p>
            <a:pPr marL="0">
              <a:buNone/>
            </a:pPr>
            <a:r>
              <a:rPr lang="en-US" altLang="en-US" sz="2400" dirty="0">
                <a:latin typeface="Arial" panose="020B0604020202020204" pitchFamily="34" charset="0"/>
                <a:cs typeface="Arial" panose="020B0604020202020204" pitchFamily="34" charset="0"/>
              </a:rPr>
              <a:t>Civil Rights are guaranteed by the 13</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and 14</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Amendments of the Constitution and Acts of Congress.  </a:t>
            </a:r>
          </a:p>
          <a:p>
            <a:pPr marL="0">
              <a:buNone/>
            </a:pPr>
            <a:endParaRPr lang="en-US" sz="2200" dirty="0"/>
          </a:p>
        </p:txBody>
      </p:sp>
      <p:pic>
        <p:nvPicPr>
          <p:cNvPr id="6" name="Content Placeholder 5">
            <a:extLst>
              <a:ext uri="{FF2B5EF4-FFF2-40B4-BE49-F238E27FC236}">
                <a16:creationId xmlns:a16="http://schemas.microsoft.com/office/drawing/2014/main" id="{65D51995-FE92-421F-9532-8B80C502FEE6}"/>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0570" y="2084269"/>
            <a:ext cx="3200400" cy="3200400"/>
          </a:xfrm>
          <a:prstGeom prst="rect">
            <a:avLst/>
          </a:prstGeom>
        </p:spPr>
      </p:pic>
      <p:sp>
        <p:nvSpPr>
          <p:cNvPr id="34" name="Rectangle 27"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29"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1"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90D6339E-4C8E-4D49-B8B7-603FE77F41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4370946"/>
      </p:ext>
    </p:extLst>
  </p:cSld>
  <p:clrMapOvr>
    <a:masterClrMapping/>
  </p:clrMapOvr>
  <mc:AlternateContent xmlns:mc="http://schemas.openxmlformats.org/markup-compatibility/2006" xmlns:p14="http://schemas.microsoft.com/office/powerpoint/2010/main">
    <mc:Choice Requires="p14">
      <p:transition p14:dur="100" advClick="0" advTm="14903"/>
    </mc:Choice>
    <mc:Fallback xmlns="">
      <p:transition advClick="0" advTm="1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9|11.7"/>
</p:tagLst>
</file>

<file path=ppt/tags/tag2.xml><?xml version="1.0" encoding="utf-8"?>
<p:tagLst xmlns:a="http://schemas.openxmlformats.org/drawingml/2006/main" xmlns:r="http://schemas.openxmlformats.org/officeDocument/2006/relationships" xmlns:p="http://schemas.openxmlformats.org/presentationml/2006/main">
  <p:tag name="TIMING" val="|1.4|7.2|12"/>
</p:tagLst>
</file>

<file path=ppt/tags/tag3.xml><?xml version="1.0" encoding="utf-8"?>
<p:tagLst xmlns:a="http://schemas.openxmlformats.org/drawingml/2006/main" xmlns:r="http://schemas.openxmlformats.org/officeDocument/2006/relationships" xmlns:p="http://schemas.openxmlformats.org/presentationml/2006/main">
  <p:tag name="TIMING" val="|1|8.2|10.8"/>
</p:tagLst>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E712B5CCA19849BBA9C04657A581D4" ma:contentTypeVersion="7" ma:contentTypeDescription="Create a new document." ma:contentTypeScope="" ma:versionID="90adb7b79fd0fd0c2e7f28272c265ebc">
  <xsd:schema xmlns:xsd="http://www.w3.org/2001/XMLSchema" xmlns:xs="http://www.w3.org/2001/XMLSchema" xmlns:p="http://schemas.microsoft.com/office/2006/metadata/properties" xmlns:ns2="5e08915f-5094-4dda-9739-bbde5d5afff2" xmlns:ns3="85f972f7-476d-44d8-af25-39b0b622b6b2" targetNamespace="http://schemas.microsoft.com/office/2006/metadata/properties" ma:root="true" ma:fieldsID="48c704575b65bfd2b91141ba122e5628" ns2:_="" ns3:_="">
    <xsd:import namespace="5e08915f-5094-4dda-9739-bbde5d5afff2"/>
    <xsd:import namespace="85f972f7-476d-44d8-af25-39b0b622b6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8915f-5094-4dda-9739-bbde5d5aff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f972f7-476d-44d8-af25-39b0b622b6b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7FDC63-F596-4A41-8F8C-88CEC0F84DCC}">
  <ds:schemaRefs>
    <ds:schemaRef ds:uri="http://purl.org/dc/terms/"/>
    <ds:schemaRef ds:uri="http://schemas.microsoft.com/office/2006/metadata/properties"/>
    <ds:schemaRef ds:uri="5e08915f-5094-4dda-9739-bbde5d5afff2"/>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85f972f7-476d-44d8-af25-39b0b622b6b2"/>
    <ds:schemaRef ds:uri="http://purl.org/dc/dcmitype/"/>
  </ds:schemaRefs>
</ds:datastoreItem>
</file>

<file path=customXml/itemProps2.xml><?xml version="1.0" encoding="utf-8"?>
<ds:datastoreItem xmlns:ds="http://schemas.openxmlformats.org/officeDocument/2006/customXml" ds:itemID="{9A5F56C8-A6D1-40E1-A14D-0B89B2AC20B4}">
  <ds:schemaRefs>
    <ds:schemaRef ds:uri="http://schemas.microsoft.com/sharepoint/v3/contenttype/forms"/>
  </ds:schemaRefs>
</ds:datastoreItem>
</file>

<file path=customXml/itemProps3.xml><?xml version="1.0" encoding="utf-8"?>
<ds:datastoreItem xmlns:ds="http://schemas.openxmlformats.org/officeDocument/2006/customXml" ds:itemID="{AF54843D-DF42-418C-BE00-C0541951F6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08915f-5094-4dda-9739-bbde5d5afff2"/>
    <ds:schemaRef ds:uri="85f972f7-476d-44d8-af25-39b0b622b6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2119</TotalTime>
  <Words>3680</Words>
  <Application>Microsoft Office PowerPoint</Application>
  <PresentationFormat>Widescreen</PresentationFormat>
  <Paragraphs>331</Paragraphs>
  <Slides>41</Slides>
  <Notes>36</Notes>
  <HiddenSlides>0</HiddenSlides>
  <MMClips>41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Century Gothic</vt:lpstr>
      <vt:lpstr>Retrospect</vt:lpstr>
      <vt:lpstr>Food Distribution Unit Civil Rights Training</vt:lpstr>
      <vt:lpstr>This presentation is visual only, there is no sound. Please review the slides, press pause when necessary, and then complete the   CIVIL RIGHTS ANNUAL TRAINING CHECKLIST  FOR CSFP AND TEFAP (FDU 113)  provided at  https://www.cdss.ca.gov/inforesources/efap/policies-and-notices</vt:lpstr>
      <vt:lpstr>Welcome</vt:lpstr>
      <vt:lpstr>Required Training</vt:lpstr>
      <vt:lpstr>Common Terms</vt:lpstr>
      <vt:lpstr>Agenda Topics</vt:lpstr>
      <vt:lpstr>Training Objectives</vt:lpstr>
      <vt:lpstr>Civil Rights Information</vt:lpstr>
      <vt:lpstr>What are Civil Rights?</vt:lpstr>
      <vt:lpstr>Civil Rights through Legal Authorities</vt:lpstr>
      <vt:lpstr>What is Discrimination?</vt:lpstr>
      <vt:lpstr>Protected Classes</vt:lpstr>
      <vt:lpstr>Examples of Discrimination</vt:lpstr>
      <vt:lpstr>Public Notification Requirements</vt:lpstr>
      <vt:lpstr>Components of Public Notification</vt:lpstr>
      <vt:lpstr>Nondiscrimination Statement (NDS)</vt:lpstr>
      <vt:lpstr>Essential Program Materials</vt:lpstr>
      <vt:lpstr>Full Nondiscrimination Statement (NDS)</vt:lpstr>
      <vt:lpstr>Short Nondiscrimination Statement </vt:lpstr>
      <vt:lpstr>And Justice for All Poster</vt:lpstr>
      <vt:lpstr>Limited English Proficiency (LEP) </vt:lpstr>
      <vt:lpstr>Language Access at Distributions </vt:lpstr>
      <vt:lpstr>American with Disabilities Act (ADA) Mandates</vt:lpstr>
      <vt:lpstr>Reasonable Accommodations</vt:lpstr>
      <vt:lpstr>Faith Based Organizations</vt:lpstr>
      <vt:lpstr>General Information for Faith Based Organizations</vt:lpstr>
      <vt:lpstr>Requirements</vt:lpstr>
      <vt:lpstr>Provider Restrictions</vt:lpstr>
      <vt:lpstr>USDA Discrimination Complaints</vt:lpstr>
      <vt:lpstr>Complaints Procedure</vt:lpstr>
      <vt:lpstr>USDA Complaint Form</vt:lpstr>
      <vt:lpstr>Customer Service</vt:lpstr>
      <vt:lpstr>Conflict Resolution</vt:lpstr>
      <vt:lpstr>Provider Compliance Review</vt:lpstr>
      <vt:lpstr>Racial &amp; Ethnic Data Collection</vt:lpstr>
      <vt:lpstr>Knowledge Scenarios</vt:lpstr>
      <vt:lpstr>Check for Learning 1</vt:lpstr>
      <vt:lpstr>Check for Learning 2</vt:lpstr>
      <vt:lpstr>Check for Learning 3</vt:lpstr>
      <vt:lpstr>Congratulations!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Training</dc:title>
  <dc:creator>Rodriguez, Gloria@DSS</dc:creator>
  <cp:lastModifiedBy>Milenia Carrion</cp:lastModifiedBy>
  <cp:revision>56</cp:revision>
  <dcterms:created xsi:type="dcterms:W3CDTF">2020-06-11T22:28:10Z</dcterms:created>
  <dcterms:modified xsi:type="dcterms:W3CDTF">2022-08-12T22:37:02Z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0x01010074E712B5CCA19849BBA9C04657A581D4</vt:lpwstr>
  </property>
</Properties>
</file>